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7" r:id="rId2"/>
    <p:sldId id="2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1" r:id="rId65"/>
    <p:sldId id="322" r:id="rId66"/>
    <p:sldId id="323" r:id="rId6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50" d="100"/>
          <a:sy n="50" d="100"/>
        </p:scale>
        <p:origin x="-1734" y="-52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شريحة عنوان">
    <p:spTree>
      <p:nvGrpSpPr>
        <p:cNvPr id="1" name=""/>
        <p:cNvGrpSpPr/>
        <p:nvPr/>
      </p:nvGrpSpPr>
      <p:grpSpPr>
        <a:xfrm>
          <a:off x="0" y="0"/>
          <a:ext cx="0" cy="0"/>
          <a:chOff x="0" y="0"/>
          <a:chExt cx="0" cy="0"/>
        </a:xfrm>
      </p:grpSpPr>
      <p:pic>
        <p:nvPicPr>
          <p:cNvPr id="7" name="Picture 3"/>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tretch>
            <a:fillRect/>
          </a:stretch>
        </p:blipFill>
        <p:spPr bwMode="auto">
          <a:xfrm>
            <a:off x="72453" y="44624"/>
            <a:ext cx="8892035" cy="166915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 name="صورة 1"/>
          <p:cNvPicPr>
            <a:picLocks noChangeAspect="1"/>
          </p:cNvPicPr>
          <p:nvPr userDrawn="1"/>
        </p:nvPicPr>
        <p:blipFill>
          <a:blip r:embed="rId3" cstate="print">
            <a:extLst>
              <a:ext uri="{28A0092B-C50C-407E-A947-70E740481C1C}">
                <a14:useLocalDpi xmlns:a14="http://schemas.microsoft.com/office/drawing/2010/main" xmlns="" val="0"/>
              </a:ext>
            </a:extLst>
          </a:blip>
          <a:stretch>
            <a:fillRect/>
          </a:stretch>
        </p:blipFill>
        <p:spPr>
          <a:xfrm>
            <a:off x="5870494" y="5877272"/>
            <a:ext cx="3166002" cy="1064893"/>
          </a:xfrm>
          <a:prstGeom prst="rect">
            <a:avLst/>
          </a:prstGeom>
        </p:spPr>
      </p:pic>
      <p:pic>
        <p:nvPicPr>
          <p:cNvPr id="3" name="صورة 2"/>
          <p:cNvPicPr>
            <a:picLocks noChangeAspect="1"/>
          </p:cNvPicPr>
          <p:nvPr userDrawn="1"/>
        </p:nvPicPr>
        <p:blipFill>
          <a:blip r:embed="rId4" cstate="print">
            <a:extLst>
              <a:ext uri="{28A0092B-C50C-407E-A947-70E740481C1C}">
                <a14:useLocalDpi xmlns:a14="http://schemas.microsoft.com/office/drawing/2010/main" xmlns="" val="0"/>
              </a:ext>
            </a:extLst>
          </a:blip>
          <a:stretch>
            <a:fillRect/>
          </a:stretch>
        </p:blipFill>
        <p:spPr>
          <a:xfrm>
            <a:off x="72452" y="5832648"/>
            <a:ext cx="2267299" cy="980728"/>
          </a:xfrm>
          <a:prstGeom prst="rect">
            <a:avLst/>
          </a:prstGeom>
        </p:spPr>
      </p:pic>
    </p:spTree>
    <p:extLst>
      <p:ext uri="{BB962C8B-B14F-4D97-AF65-F5344CB8AC3E}">
        <p14:creationId xmlns:p14="http://schemas.microsoft.com/office/powerpoint/2010/main" xmlns="" val="1669016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5E82AFEB-152A-4B86-9CCD-9AEA29BED675}" type="datetime1">
              <a:rPr lang="en-US" smtClean="0">
                <a:solidFill>
                  <a:prstClr val="black">
                    <a:tint val="75000"/>
                  </a:prstClr>
                </a:solidFill>
              </a:rPr>
              <a:pPr/>
              <a:t>10/31/2015</a:t>
            </a:fld>
            <a:endParaRPr lang="en-US">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en-US">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5D5BBD51-F22F-4A28-9879-4E9F9DF4082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2510739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9"/>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22CD1B99-BD8D-44A5-8111-360141A361F8}" type="datetime1">
              <a:rPr lang="en-US" smtClean="0">
                <a:solidFill>
                  <a:prstClr val="black">
                    <a:tint val="75000"/>
                  </a:prstClr>
                </a:solidFill>
              </a:rPr>
              <a:pPr/>
              <a:t>10/31/2015</a:t>
            </a:fld>
            <a:endParaRPr lang="en-US">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en-US">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5D5BBD51-F22F-4A28-9879-4E9F9DF4082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098952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BC9280D8-B2A6-40A0-B565-67E070147168}" type="datetime1">
              <a:rPr lang="en-US" smtClean="0">
                <a:solidFill>
                  <a:prstClr val="black">
                    <a:tint val="75000"/>
                  </a:prstClr>
                </a:solidFill>
              </a:rPr>
              <a:pPr/>
              <a:t>10/31/2015</a:t>
            </a:fld>
            <a:endParaRPr lang="en-US">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en-US">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5D5BBD51-F22F-4A28-9879-4E9F9DF4082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688209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E9BD197B-2B0D-4A6D-B3AB-8F18BC1115CE}" type="datetime1">
              <a:rPr lang="en-US" smtClean="0">
                <a:solidFill>
                  <a:prstClr val="black">
                    <a:tint val="75000"/>
                  </a:prstClr>
                </a:solidFill>
              </a:rPr>
              <a:pPr/>
              <a:t>10/31/2015</a:t>
            </a:fld>
            <a:endParaRPr lang="en-US">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en-US">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5D5BBD51-F22F-4A28-9879-4E9F9DF4082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376215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CD5AE142-49A0-4A73-B846-5448166780E9}" type="datetime1">
              <a:rPr lang="en-US" smtClean="0">
                <a:solidFill>
                  <a:prstClr val="black">
                    <a:tint val="75000"/>
                  </a:prstClr>
                </a:solidFill>
              </a:rPr>
              <a:pPr/>
              <a:t>10/31/2015</a:t>
            </a:fld>
            <a:endParaRPr lang="en-US">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en-US">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5D5BBD51-F22F-4A28-9879-4E9F9DF4082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901008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553000E8-B221-4892-A526-21735A5E4783}" type="datetime1">
              <a:rPr lang="en-US" smtClean="0">
                <a:solidFill>
                  <a:prstClr val="black">
                    <a:tint val="75000"/>
                  </a:prstClr>
                </a:solidFill>
              </a:rPr>
              <a:pPr/>
              <a:t>10/31/2015</a:t>
            </a:fld>
            <a:endParaRPr lang="en-US">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en-US">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5D5BBD51-F22F-4A28-9879-4E9F9DF4082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689446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9CEDC72C-A446-4840-A204-5A166A6506E9}" type="datetime1">
              <a:rPr lang="en-US" smtClean="0">
                <a:solidFill>
                  <a:prstClr val="black">
                    <a:tint val="75000"/>
                  </a:prstClr>
                </a:solidFill>
              </a:rPr>
              <a:pPr/>
              <a:t>10/31/2015</a:t>
            </a:fld>
            <a:endParaRPr lang="en-US">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en-US">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5D5BBD51-F22F-4A28-9879-4E9F9DF4082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4196249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pic>
        <p:nvPicPr>
          <p:cNvPr id="3075" name="Picture 3"/>
          <p:cNvPicPr>
            <a:picLocks noChangeAspect="1" noChangeArrowheads="1"/>
          </p:cNvPicPr>
          <p:nvPr userDrawn="1"/>
        </p:nvPicPr>
        <p:blipFill rotWithShape="1">
          <a:blip r:embed="rId2" cstate="print">
            <a:extLst>
              <a:ext uri="{28A0092B-C50C-407E-A947-70E740481C1C}">
                <a14:useLocalDpi xmlns:a14="http://schemas.microsoft.com/office/drawing/2010/main" xmlns="" val="0"/>
              </a:ext>
            </a:extLst>
          </a:blip>
          <a:srcRect l="14788"/>
          <a:stretch/>
        </p:blipFill>
        <p:spPr bwMode="auto">
          <a:xfrm>
            <a:off x="1" y="48572"/>
            <a:ext cx="9110767" cy="68368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1" name="Picture 4" descr="C:\Users\alnopi\Desktop\1111111111.png"/>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1259632" y="1196753"/>
            <a:ext cx="6034088" cy="484663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01920913"/>
      </p:ext>
    </p:extLst>
  </p:cSld>
  <p:clrMapOvr>
    <a:masterClrMapping/>
  </p:clrMapOvr>
  <p:hf hdr="0" ft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1" y="273050"/>
            <a:ext cx="3008313" cy="1162050"/>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90BBDBDE-008D-4C7F-BA5B-5BEE058BAF45}" type="datetime1">
              <a:rPr lang="en-US" smtClean="0">
                <a:solidFill>
                  <a:prstClr val="black">
                    <a:tint val="75000"/>
                  </a:prstClr>
                </a:solidFill>
              </a:rPr>
              <a:pPr/>
              <a:t>10/31/2015</a:t>
            </a:fld>
            <a:endParaRPr lang="en-US">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en-US">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5D5BBD51-F22F-4A28-9879-4E9F9DF4082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86951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1"/>
            <a:ext cx="5486400" cy="5667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91251F1-EA77-4F9B-B2C6-F41FD9BE9A3D}" type="datetime1">
              <a:rPr lang="en-US" smtClean="0">
                <a:solidFill>
                  <a:prstClr val="black">
                    <a:tint val="75000"/>
                  </a:prstClr>
                </a:solidFill>
              </a:rPr>
              <a:pPr/>
              <a:t>10/31/2015</a:t>
            </a:fld>
            <a:endParaRPr lang="en-US">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en-US">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5D5BBD51-F22F-4A28-9879-4E9F9DF4082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557696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fld id="{CCAFF0E2-6970-4806-A2B8-538CE7FA40BA}" type="datetime1">
              <a:rPr lang="en-US" smtClean="0">
                <a:solidFill>
                  <a:prstClr val="black">
                    <a:tint val="75000"/>
                  </a:prstClr>
                </a:solidFill>
              </a:rPr>
              <a:pPr rtl="0"/>
              <a:t>10/31/2015</a:t>
            </a:fld>
            <a:endParaRPr lang="en-US">
              <a:solidFill>
                <a:prstClr val="black">
                  <a:tint val="75000"/>
                </a:prstClr>
              </a:solidFill>
            </a:endParaRPr>
          </a:p>
        </p:txBody>
      </p:sp>
      <p:sp>
        <p:nvSpPr>
          <p:cNvPr id="5" name="عنصر نائب للتذييل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en-US">
              <a:solidFill>
                <a:prstClr val="black">
                  <a:tint val="75000"/>
                </a:prstClr>
              </a:solidFill>
            </a:endParaRPr>
          </a:p>
        </p:txBody>
      </p:sp>
      <p:sp>
        <p:nvSpPr>
          <p:cNvPr id="6" name="عنصر نائب لرقم الشريحة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5D5BBD51-F22F-4A28-9879-4E9F9DF4082F}" type="slidenum">
              <a:rPr lang="en-US" smtClean="0">
                <a:solidFill>
                  <a:prstClr val="black">
                    <a:tint val="75000"/>
                  </a:prstClr>
                </a:solidFill>
              </a:rPr>
              <a:pPr rtl="0"/>
              <a:t>‹#›</a:t>
            </a:fld>
            <a:endParaRPr lang="en-US">
              <a:solidFill>
                <a:prstClr val="black">
                  <a:tint val="75000"/>
                </a:prstClr>
              </a:solidFill>
            </a:endParaRPr>
          </a:p>
        </p:txBody>
      </p:sp>
    </p:spTree>
    <p:extLst>
      <p:ext uri="{BB962C8B-B14F-4D97-AF65-F5344CB8AC3E}">
        <p14:creationId xmlns:p14="http://schemas.microsoft.com/office/powerpoint/2010/main" xmlns="" val="616252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tile tx="0" ty="0" sx="100000" sy="100000" flip="none" algn="tl"/>
        </a:blipFill>
        <a:effectLst/>
      </p:bgPr>
    </p:bg>
    <p:spTree>
      <p:nvGrpSpPr>
        <p:cNvPr id="1" name=""/>
        <p:cNvGrpSpPr/>
        <p:nvPr/>
      </p:nvGrpSpPr>
      <p:grpSpPr>
        <a:xfrm>
          <a:off x="0" y="0"/>
          <a:ext cx="0" cy="0"/>
          <a:chOff x="0" y="0"/>
          <a:chExt cx="0" cy="0"/>
        </a:xfrm>
      </p:grpSpPr>
      <p:sp>
        <p:nvSpPr>
          <p:cNvPr id="9" name="مربع نص 8"/>
          <p:cNvSpPr txBox="1"/>
          <p:nvPr/>
        </p:nvSpPr>
        <p:spPr>
          <a:xfrm>
            <a:off x="5436096" y="1772816"/>
            <a:ext cx="3475631" cy="646331"/>
          </a:xfrm>
          <a:prstGeom prst="rect">
            <a:avLst/>
          </a:prstGeom>
          <a:noFill/>
        </p:spPr>
        <p:txBody>
          <a:bodyPr wrap="none" rtlCol="0">
            <a:spAutoFit/>
          </a:bodyPr>
          <a:lstStyle/>
          <a:p>
            <a:pPr algn="ctr"/>
            <a:r>
              <a:rPr lang="ar-SA" sz="3600" b="1" spc="50" dirty="0">
                <a:solidFill>
                  <a:srgbClr val="62120A"/>
                </a:solidFill>
                <a:cs typeface="PT Bold Heading" pitchFamily="2" charset="-78"/>
              </a:rPr>
              <a:t>ورقة عمل بعنوان :</a:t>
            </a:r>
            <a:endParaRPr lang="en-US" sz="3600" b="1" spc="50" dirty="0">
              <a:solidFill>
                <a:srgbClr val="62120A"/>
              </a:solidFill>
              <a:cs typeface="PT Bold Heading" pitchFamily="2" charset="-78"/>
            </a:endParaRPr>
          </a:p>
        </p:txBody>
      </p:sp>
      <p:sp>
        <p:nvSpPr>
          <p:cNvPr id="10" name="مربع نص 9"/>
          <p:cNvSpPr txBox="1"/>
          <p:nvPr/>
        </p:nvSpPr>
        <p:spPr>
          <a:xfrm>
            <a:off x="2123728" y="2780928"/>
            <a:ext cx="5400600" cy="1323439"/>
          </a:xfrm>
          <a:prstGeom prst="rect">
            <a:avLst/>
          </a:prstGeom>
          <a:noFill/>
        </p:spPr>
        <p:txBody>
          <a:bodyPr wrap="square" rtlCol="0">
            <a:spAutoFit/>
          </a:bodyPr>
          <a:lstStyle/>
          <a:p>
            <a:pPr algn="ctr"/>
            <a:r>
              <a:rPr lang="ar-SA" sz="8000" b="1" dirty="0" smtClean="0">
                <a:solidFill>
                  <a:srgbClr val="FF0000"/>
                </a:solidFill>
                <a:cs typeface="Sultan bold" pitchFamily="2" charset="-78"/>
              </a:rPr>
              <a:t>(التستر التجاري</a:t>
            </a:r>
            <a:r>
              <a:rPr lang="ar-SA" sz="8000" b="1" dirty="0" err="1" smtClean="0">
                <a:solidFill>
                  <a:srgbClr val="FF0000"/>
                </a:solidFill>
                <a:cs typeface="Sultan bold" pitchFamily="2" charset="-78"/>
              </a:rPr>
              <a:t>)</a:t>
            </a:r>
            <a:endParaRPr lang="en-US" sz="8000" b="1" dirty="0">
              <a:solidFill>
                <a:srgbClr val="FF0000"/>
              </a:solidFill>
              <a:cs typeface="Sultan bold" pitchFamily="2" charset="-78"/>
            </a:endParaRPr>
          </a:p>
        </p:txBody>
      </p:sp>
      <p:sp>
        <p:nvSpPr>
          <p:cNvPr id="11" name="مربع نص 10"/>
          <p:cNvSpPr txBox="1"/>
          <p:nvPr/>
        </p:nvSpPr>
        <p:spPr>
          <a:xfrm>
            <a:off x="1331640" y="4293096"/>
            <a:ext cx="6480720" cy="1015663"/>
          </a:xfrm>
          <a:prstGeom prst="rect">
            <a:avLst/>
          </a:prstGeom>
          <a:noFill/>
        </p:spPr>
        <p:txBody>
          <a:bodyPr wrap="square" rtlCol="0">
            <a:spAutoFit/>
          </a:bodyPr>
          <a:lstStyle/>
          <a:p>
            <a:pPr algn="ctr"/>
            <a:r>
              <a:rPr lang="ar-SA" sz="2400" b="1" spc="60" dirty="0">
                <a:solidFill>
                  <a:srgbClr val="62120A"/>
                </a:solidFill>
                <a:cs typeface="Sultan Medium" pitchFamily="2" charset="-78"/>
              </a:rPr>
              <a:t>يقدمها الأستاذ  :  </a:t>
            </a:r>
            <a:r>
              <a:rPr lang="ar-SA" sz="3600" b="1" spc="60" dirty="0" smtClean="0">
                <a:solidFill>
                  <a:srgbClr val="62120A"/>
                </a:solidFill>
                <a:cs typeface="Sultan Medium" pitchFamily="2" charset="-78"/>
              </a:rPr>
              <a:t>أحمد المالكي</a:t>
            </a:r>
            <a:endParaRPr lang="ar-SA" sz="2400" b="1" spc="60" dirty="0">
              <a:solidFill>
                <a:srgbClr val="62120A"/>
              </a:solidFill>
              <a:cs typeface="Sultan Medium" pitchFamily="2" charset="-78"/>
            </a:endParaRPr>
          </a:p>
          <a:p>
            <a:pPr algn="ctr"/>
            <a:r>
              <a:rPr lang="ar-SA" sz="2400" b="1" spc="60" dirty="0">
                <a:solidFill>
                  <a:srgbClr val="62120A"/>
                </a:solidFill>
                <a:cs typeface="Sultan Medium" pitchFamily="2" charset="-78"/>
              </a:rPr>
              <a:t>محامي ومستشار قانوني </a:t>
            </a:r>
            <a:endParaRPr lang="en-US" sz="2400" b="1" spc="60" dirty="0">
              <a:solidFill>
                <a:srgbClr val="62120A"/>
              </a:solidFill>
              <a:cs typeface="Sultan Medium" pitchFamily="2" charset="-78"/>
            </a:endParaRPr>
          </a:p>
        </p:txBody>
      </p:sp>
    </p:spTree>
    <p:extLst>
      <p:ext uri="{BB962C8B-B14F-4D97-AF65-F5344CB8AC3E}">
        <p14:creationId xmlns:p14="http://schemas.microsoft.com/office/powerpoint/2010/main" xmlns="" val="22731207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892023" y="6340853"/>
            <a:ext cx="2133600" cy="365125"/>
          </a:xfrm>
          <a:ln>
            <a:noFill/>
          </a:ln>
        </p:spPr>
        <p:txBody>
          <a:bodyPr/>
          <a:lstStyle/>
          <a:p>
            <a:r>
              <a:rPr lang="ar-SA" sz="2800" b="1" dirty="0" smtClean="0">
                <a:solidFill>
                  <a:prstClr val="white"/>
                </a:solidFill>
              </a:rPr>
              <a:t>9</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186309"/>
          </a:xfrm>
          <a:prstGeom prst="rect">
            <a:avLst/>
          </a:prstGeom>
          <a:noFill/>
        </p:spPr>
        <p:txBody>
          <a:bodyPr wrap="square" rtlCol="0">
            <a:spAutoFit/>
          </a:bodyPr>
          <a:lstStyle/>
          <a:p>
            <a:pPr fontAlgn="base"/>
            <a:r>
              <a:rPr lang="ar-SA" sz="4800" b="1" u="sng" dirty="0" smtClean="0">
                <a:cs typeface="Sultan Medium" pitchFamily="2" charset="-78"/>
              </a:rPr>
              <a:t>أولاً: التستر التجاري: </a:t>
            </a:r>
            <a:r>
              <a:rPr lang="ar-SA" sz="4800" b="1" u="sng" dirty="0" err="1" smtClean="0">
                <a:cs typeface="Sultan Medium" pitchFamily="2" charset="-78"/>
              </a:rPr>
              <a:t>ماهيته </a:t>
            </a:r>
            <a:r>
              <a:rPr lang="ar-SA" sz="4800" b="1" u="sng" dirty="0" smtClean="0">
                <a:cs typeface="Sultan Medium" pitchFamily="2" charset="-78"/>
              </a:rPr>
              <a:t>-أركانه</a:t>
            </a:r>
            <a:r>
              <a:rPr lang="ar-SA" sz="3600" b="1" u="sng" dirty="0" smtClean="0"/>
              <a:t>.</a:t>
            </a:r>
            <a:endParaRPr lang="en-US" sz="3600" dirty="0" smtClean="0"/>
          </a:p>
          <a:p>
            <a:pPr algn="just" fontAlgn="base"/>
            <a:r>
              <a:rPr lang="ar-SA" sz="3200" b="1" dirty="0" smtClean="0">
                <a:cs typeface="Sultan Medium" pitchFamily="2" charset="-78"/>
              </a:rPr>
              <a:t>وقد أوردت المادة الأولى من اللائحة التنفيذية لنظام مكافحة التستر التجاري أنشطة تعد محظورة </a:t>
            </a:r>
            <a:r>
              <a:rPr lang="ar-SA" sz="3200" b="1" dirty="0" err="1" smtClean="0">
                <a:cs typeface="Sultan Medium" pitchFamily="2" charset="-78"/>
              </a:rPr>
              <a:t>ومنها :</a:t>
            </a:r>
            <a:endParaRPr lang="ar-SA" sz="3200" b="1" dirty="0" smtClean="0">
              <a:cs typeface="Sultan Medium" pitchFamily="2" charset="-78"/>
            </a:endParaRPr>
          </a:p>
          <a:p>
            <a:pPr algn="just" fontAlgn="base"/>
            <a:endParaRPr lang="ar-SA" sz="3200" b="1" dirty="0" smtClean="0">
              <a:cs typeface="Sultan Medium" pitchFamily="2" charset="-78"/>
            </a:endParaRPr>
          </a:p>
          <a:p>
            <a:pPr lvl="0" algn="just" fontAlgn="base"/>
            <a:r>
              <a:rPr lang="ar-SA" sz="2800" b="1" dirty="0" smtClean="0">
                <a:cs typeface="Sultan Medium" pitchFamily="2" charset="-78"/>
              </a:rPr>
              <a:t>(2) غير السعودي الذي يستثمر أو يمارس نشاطاً تجارياً، أو صناعياً، أو اقتصادياً، أو زراعياً، أو طبياً، أو إعلامياً، أو أعمال السمسرة والوساطة، أو الأعمال المصرفية أو البنكية، أو التعليمية، أو النقل، أو غيرها من الأنشطة باسم مواطن أو مستثمر.</a:t>
            </a:r>
            <a:endParaRPr lang="en-US" sz="2800" b="1" dirty="0" smtClean="0">
              <a:cs typeface="Sultan Medium" pitchFamily="2" charset="-78"/>
            </a:endParaRPr>
          </a:p>
          <a:p>
            <a:pPr lvl="0" algn="just" fontAlgn="base"/>
            <a:endParaRPr lang="ar-SA" sz="2800" b="1" dirty="0" smtClean="0">
              <a:cs typeface="Sultan Medium" pitchFamily="2" charset="-78"/>
            </a:endParaRPr>
          </a:p>
          <a:p>
            <a:pPr lvl="0" algn="just" fontAlgn="base"/>
            <a:r>
              <a:rPr lang="ar-SA" sz="2800" b="1" dirty="0" smtClean="0">
                <a:cs typeface="Sultan Medium" pitchFamily="2" charset="-78"/>
              </a:rPr>
              <a:t>(3) غير السعودي الذي يعمل بأي طريقة أخرى كالعمل بالنسبة، أو بالقطعة، إذا كان ما يحصل عليه من نسبة أعلى مما يحصل عليه مثيل له كأجير في المتوسط في المملكة، بشرط عدم توفر عنصري التبعية والإشراف من صاحب العمل.</a:t>
            </a:r>
            <a:endParaRPr lang="en-US" sz="28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10</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940088"/>
          </a:xfrm>
          <a:prstGeom prst="rect">
            <a:avLst/>
          </a:prstGeom>
          <a:noFill/>
        </p:spPr>
        <p:txBody>
          <a:bodyPr wrap="square" rtlCol="0">
            <a:spAutoFit/>
          </a:bodyPr>
          <a:lstStyle/>
          <a:p>
            <a:pPr fontAlgn="base"/>
            <a:r>
              <a:rPr lang="ar-SA" sz="4800" b="1" u="sng" dirty="0" smtClean="0">
                <a:cs typeface="Sultan Medium" pitchFamily="2" charset="-78"/>
              </a:rPr>
              <a:t>أولاً: التستر التجاري: </a:t>
            </a:r>
            <a:r>
              <a:rPr lang="ar-SA" sz="4800" b="1" u="sng" dirty="0" err="1" smtClean="0">
                <a:cs typeface="Sultan Medium" pitchFamily="2" charset="-78"/>
              </a:rPr>
              <a:t>ماهيته </a:t>
            </a:r>
            <a:r>
              <a:rPr lang="ar-SA" sz="4800" b="1" u="sng" dirty="0" smtClean="0">
                <a:cs typeface="Sultan Medium" pitchFamily="2" charset="-78"/>
              </a:rPr>
              <a:t>-أركانه</a:t>
            </a:r>
            <a:r>
              <a:rPr lang="ar-SA" sz="3600" b="1" u="sng" dirty="0" smtClean="0"/>
              <a:t>.</a:t>
            </a:r>
            <a:endParaRPr lang="en-US" sz="3600" dirty="0" smtClean="0"/>
          </a:p>
          <a:p>
            <a:pPr algn="just" fontAlgn="base"/>
            <a:r>
              <a:rPr lang="ar-SA" sz="4000" b="1" u="sng" dirty="0" smtClean="0">
                <a:cs typeface="Sultan Medium" pitchFamily="2" charset="-78"/>
              </a:rPr>
              <a:t>أركان التستر </a:t>
            </a:r>
            <a:r>
              <a:rPr lang="ar-SA" sz="4000" b="1" u="sng" dirty="0" err="1" smtClean="0">
                <a:cs typeface="Sultan Medium" pitchFamily="2" charset="-78"/>
              </a:rPr>
              <a:t>التجاري :</a:t>
            </a:r>
            <a:endParaRPr lang="en-US" sz="4000" b="1" dirty="0" smtClean="0">
              <a:cs typeface="Sultan Medium" pitchFamily="2" charset="-78"/>
            </a:endParaRPr>
          </a:p>
          <a:p>
            <a:pPr algn="just" fontAlgn="base"/>
            <a:endParaRPr lang="ar-SA" sz="3200" b="1" dirty="0" smtClean="0">
              <a:cs typeface="Sultan Medium" pitchFamily="2" charset="-78"/>
            </a:endParaRPr>
          </a:p>
          <a:p>
            <a:pPr algn="just" fontAlgn="base"/>
            <a:r>
              <a:rPr lang="ar-SA" sz="3200" b="1" dirty="0" smtClean="0">
                <a:cs typeface="Sultan Medium" pitchFamily="2" charset="-78"/>
              </a:rPr>
              <a:t>وفقاً لما نص عليه النظام فإنه يلزم توفر ثلاثة أركان لقيام جريمة التستر وهي:</a:t>
            </a:r>
            <a:endParaRPr lang="en-US" sz="3200" b="1" dirty="0" smtClean="0">
              <a:cs typeface="Sultan Medium" pitchFamily="2" charset="-78"/>
            </a:endParaRPr>
          </a:p>
          <a:p>
            <a:pPr algn="just"/>
            <a:endParaRPr lang="ar-SA" sz="3200" b="1" dirty="0" smtClean="0">
              <a:cs typeface="Sultan Medium" pitchFamily="2" charset="-78"/>
            </a:endParaRPr>
          </a:p>
          <a:p>
            <a:pPr algn="just"/>
            <a:r>
              <a:rPr lang="ar-SA" sz="3200" b="1" dirty="0" smtClean="0">
                <a:cs typeface="Sultan Medium" pitchFamily="2" charset="-78"/>
              </a:rPr>
              <a:t>(1) </a:t>
            </a:r>
            <a:r>
              <a:rPr lang="ar-SA" sz="3600" b="1" dirty="0" err="1" smtClean="0">
                <a:cs typeface="Sultan Medium" pitchFamily="2" charset="-78"/>
              </a:rPr>
              <a:t>متستر</a:t>
            </a:r>
            <a:r>
              <a:rPr lang="ar-SA" sz="3200" b="1" dirty="0" err="1" smtClean="0">
                <a:cs typeface="Sultan Medium" pitchFamily="2" charset="-78"/>
              </a:rPr>
              <a:t> </a:t>
            </a:r>
            <a:r>
              <a:rPr lang="ar-SA" sz="3200" b="1" dirty="0" smtClean="0">
                <a:cs typeface="Sultan Medium" pitchFamily="2" charset="-78"/>
              </a:rPr>
              <a:t>(المواطن أو المستثمر الأجنبي) وهو الشخص الطبيعي أو الاعتباري الذي يقوم بالتستر على مرتكب الجريمة وذلك بمنحه التراخيص والمستندات التي تخوله القيام بالتجارة أو ممارسة النشاط المهني باسمه بما يخالف الأنظمة واللوائح والتعليمات الصادرة في هذا الشأن.</a:t>
            </a:r>
            <a:endParaRPr lang="en-US" sz="28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11</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370975"/>
          </a:xfrm>
          <a:prstGeom prst="rect">
            <a:avLst/>
          </a:prstGeom>
          <a:noFill/>
        </p:spPr>
        <p:txBody>
          <a:bodyPr wrap="square" rtlCol="0">
            <a:spAutoFit/>
          </a:bodyPr>
          <a:lstStyle/>
          <a:p>
            <a:pPr fontAlgn="base"/>
            <a:r>
              <a:rPr lang="ar-SA" sz="4800" b="1" u="sng" dirty="0" smtClean="0">
                <a:cs typeface="Sultan Medium" pitchFamily="2" charset="-78"/>
              </a:rPr>
              <a:t>أولاً: التستر التجاري: </a:t>
            </a:r>
            <a:r>
              <a:rPr lang="ar-SA" sz="4800" b="1" u="sng" dirty="0" err="1" smtClean="0">
                <a:cs typeface="Sultan Medium" pitchFamily="2" charset="-78"/>
              </a:rPr>
              <a:t>ماهيته </a:t>
            </a:r>
            <a:r>
              <a:rPr lang="ar-SA" sz="4800" b="1" u="sng" dirty="0" smtClean="0">
                <a:cs typeface="Sultan Medium" pitchFamily="2" charset="-78"/>
              </a:rPr>
              <a:t>-أركانه</a:t>
            </a:r>
            <a:r>
              <a:rPr lang="ar-SA" sz="3600" b="1" u="sng" dirty="0" smtClean="0"/>
              <a:t>.</a:t>
            </a:r>
            <a:endParaRPr lang="en-US" sz="3600" dirty="0" smtClean="0"/>
          </a:p>
          <a:p>
            <a:pPr algn="just" fontAlgn="base"/>
            <a:r>
              <a:rPr lang="ar-SA" sz="4000" b="1" u="sng" dirty="0" smtClean="0">
                <a:cs typeface="Sultan Medium" pitchFamily="2" charset="-78"/>
              </a:rPr>
              <a:t>أركان التستر </a:t>
            </a:r>
            <a:r>
              <a:rPr lang="ar-SA" sz="4000" b="1" u="sng" dirty="0" err="1" smtClean="0">
                <a:cs typeface="Sultan Medium" pitchFamily="2" charset="-78"/>
              </a:rPr>
              <a:t>التجاري :</a:t>
            </a:r>
            <a:endParaRPr lang="en-US" sz="4000" b="1" dirty="0" smtClean="0">
              <a:cs typeface="Sultan Medium" pitchFamily="2" charset="-78"/>
            </a:endParaRPr>
          </a:p>
          <a:p>
            <a:pPr algn="just" fontAlgn="base"/>
            <a:endParaRPr lang="ar-SA" sz="3200" b="1" dirty="0" smtClean="0">
              <a:cs typeface="Sultan Medium" pitchFamily="2" charset="-78"/>
            </a:endParaRPr>
          </a:p>
          <a:p>
            <a:pPr lvl="0" algn="just" fontAlgn="base"/>
            <a:r>
              <a:rPr lang="ar-SA" sz="3200" b="1" dirty="0" smtClean="0">
                <a:cs typeface="Sultan Medium" pitchFamily="2" charset="-78"/>
              </a:rPr>
              <a:t>(2) متستر </a:t>
            </a:r>
            <a:r>
              <a:rPr lang="ar-SA" sz="3200" b="1" dirty="0" err="1" smtClean="0">
                <a:cs typeface="Sultan Medium" pitchFamily="2" charset="-78"/>
              </a:rPr>
              <a:t>عليه  </a:t>
            </a:r>
            <a:r>
              <a:rPr lang="ar-SA" sz="3200" b="1" dirty="0" smtClean="0">
                <a:cs typeface="Sultan Medium" pitchFamily="2" charset="-78"/>
              </a:rPr>
              <a:t>(الوافد) وهو الشخص الذي سلك مسلك غير مشروع للتربح سواء بالتجارة أو العمل وذلك بالمخالفة للأنظمة المعمول </a:t>
            </a:r>
            <a:r>
              <a:rPr lang="ar-SA" sz="3200" b="1" dirty="0" err="1" smtClean="0">
                <a:cs typeface="Sultan Medium" pitchFamily="2" charset="-78"/>
              </a:rPr>
              <a:t>بها</a:t>
            </a:r>
            <a:r>
              <a:rPr lang="ar-SA" sz="3200" b="1" dirty="0" smtClean="0">
                <a:cs typeface="Sultan Medium" pitchFamily="2" charset="-78"/>
              </a:rPr>
              <a:t> داخل البلاد.</a:t>
            </a:r>
          </a:p>
          <a:p>
            <a:pPr algn="just" fontAlgn="base"/>
            <a:endParaRPr lang="ar-SA" sz="3200" b="1" dirty="0" smtClean="0">
              <a:cs typeface="Sultan Medium" pitchFamily="2" charset="-78"/>
            </a:endParaRPr>
          </a:p>
          <a:p>
            <a:pPr algn="just" fontAlgn="base"/>
            <a:r>
              <a:rPr lang="ar-SA" sz="3200" b="1" dirty="0" smtClean="0">
                <a:cs typeface="Sultan Medium" pitchFamily="2" charset="-78"/>
              </a:rPr>
              <a:t>(3) أن يكون النشاط للحساب الخاص للمتستر </a:t>
            </a:r>
            <a:r>
              <a:rPr lang="ar-SA" sz="3200" b="1" dirty="0" err="1" smtClean="0">
                <a:cs typeface="Sultan Medium" pitchFamily="2" charset="-78"/>
              </a:rPr>
              <a:t>عليه </a:t>
            </a:r>
            <a:r>
              <a:rPr lang="ar-SA" sz="3200" b="1" dirty="0" smtClean="0">
                <a:cs typeface="Sultan Medium" pitchFamily="2" charset="-78"/>
              </a:rPr>
              <a:t>، وهو أن يعمل الوافد لحسابه الشخصي مستخدما اسم ومستندات المواطن أو المستثمر الأجنبي كستار لعمله بالمخالفة للأنظمة والتعليمات.</a:t>
            </a:r>
            <a:endParaRPr lang="en-US" sz="3200" b="1" dirty="0" smtClean="0">
              <a:cs typeface="Sultan Medium" pitchFamily="2" charset="-78"/>
            </a:endParaRPr>
          </a:p>
          <a:p>
            <a:pPr lvl="0" fontAlgn="base"/>
            <a:endParaRPr lang="en-US" sz="3200" dirty="0"/>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12</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247864"/>
          </a:xfrm>
          <a:prstGeom prst="rect">
            <a:avLst/>
          </a:prstGeom>
          <a:noFill/>
        </p:spPr>
        <p:txBody>
          <a:bodyPr wrap="square" rtlCol="0">
            <a:spAutoFit/>
          </a:bodyPr>
          <a:lstStyle/>
          <a:p>
            <a:pPr fontAlgn="base"/>
            <a:r>
              <a:rPr lang="ar-SA" sz="4400" b="1" u="sng" dirty="0" smtClean="0">
                <a:cs typeface="Sultan Medium" pitchFamily="2" charset="-78"/>
              </a:rPr>
              <a:t>ثانياً: تجريم التستر التجاري شرعاً ونظاماً</a:t>
            </a:r>
            <a:endParaRPr lang="en-US" sz="4400" b="1" u="sng" dirty="0" smtClean="0">
              <a:cs typeface="Sultan Medium" pitchFamily="2" charset="-78"/>
            </a:endParaRPr>
          </a:p>
          <a:p>
            <a:pPr algn="justLow"/>
            <a:r>
              <a:rPr lang="ar-SA" sz="4800" dirty="0" smtClean="0"/>
              <a:t> </a:t>
            </a:r>
            <a:r>
              <a:rPr lang="ar-SA" sz="4200" b="1" dirty="0" smtClean="0">
                <a:cs typeface="Sultan Medium" pitchFamily="2" charset="-78"/>
              </a:rPr>
              <a:t>مما لا شك فيه أن جميع الشرائع السماوية والأنظمة البشرية جاءت لتحقيق مصالح الناس ودفع المفاسد عنهم وهذه المصالح تتمثل في الضروريات الخمس والجاني في جنايته يتعدى على هذه الضروريات أو </a:t>
            </a:r>
            <a:r>
              <a:rPr lang="ar-SA" sz="4200" b="1" dirty="0" err="1" smtClean="0">
                <a:cs typeface="Sultan Medium" pitchFamily="2" charset="-78"/>
              </a:rPr>
              <a:t>بعضها </a:t>
            </a:r>
            <a:r>
              <a:rPr lang="ar-SA" sz="4200" b="1" dirty="0" smtClean="0">
                <a:cs typeface="Sultan Medium" pitchFamily="2" charset="-78"/>
              </a:rPr>
              <a:t>، فالمتستر على الجاني يعتبر شريك معه في جنايته ومن هنا سميت الجريمة بالتستر التجاري </a:t>
            </a:r>
            <a:endParaRPr lang="en-US" sz="42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13</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509200"/>
          </a:xfrm>
          <a:prstGeom prst="rect">
            <a:avLst/>
          </a:prstGeom>
          <a:noFill/>
        </p:spPr>
        <p:txBody>
          <a:bodyPr wrap="square" rtlCol="0">
            <a:spAutoFit/>
          </a:bodyPr>
          <a:lstStyle/>
          <a:p>
            <a:pPr fontAlgn="base"/>
            <a:r>
              <a:rPr lang="ar-SA" sz="4400" b="1" u="sng" dirty="0" smtClean="0">
                <a:cs typeface="Sultan Medium" pitchFamily="2" charset="-78"/>
              </a:rPr>
              <a:t>ثانياً: تجريم التستر التجاري شرعاً ونظاماً</a:t>
            </a:r>
            <a:endParaRPr lang="en-US" sz="4400" b="1" u="sng" dirty="0" smtClean="0">
              <a:cs typeface="Sultan Medium" pitchFamily="2" charset="-78"/>
            </a:endParaRPr>
          </a:p>
          <a:p>
            <a:pPr algn="justLow"/>
            <a:endParaRPr lang="ar-SA" sz="4400" dirty="0" smtClean="0">
              <a:cs typeface="Sultan Medium" pitchFamily="2" charset="-78"/>
            </a:endParaRPr>
          </a:p>
          <a:p>
            <a:pPr algn="justLow"/>
            <a:r>
              <a:rPr lang="ar-SA" sz="4400" b="1" dirty="0" smtClean="0">
                <a:cs typeface="Sultan Medium" pitchFamily="2" charset="-78"/>
              </a:rPr>
              <a:t>وقد رسخت الشريعة الإسلامية والأنظمة المرعية حماية الملكية ورأس المال والعمل وكفالة الدولة لحرية الملكية الخاصة وحرمتها وتيسير مجالات العمل لكل قادر </a:t>
            </a:r>
            <a:r>
              <a:rPr lang="ar-SA" sz="4400" b="1" dirty="0" err="1" smtClean="0">
                <a:cs typeface="Sultan Medium" pitchFamily="2" charset="-78"/>
              </a:rPr>
              <a:t>عليه </a:t>
            </a:r>
            <a:r>
              <a:rPr lang="ar-SA" sz="4400" b="1" dirty="0" smtClean="0">
                <a:cs typeface="Sultan Medium" pitchFamily="2" charset="-78"/>
              </a:rPr>
              <a:t>، وقد ورد النص على تلك المبادئ في </a:t>
            </a:r>
            <a:r>
              <a:rPr lang="ar-SA" sz="4400" b="1" dirty="0" err="1" smtClean="0">
                <a:cs typeface="Sultan Medium" pitchFamily="2" charset="-78"/>
              </a:rPr>
              <a:t>المواد </a:t>
            </a:r>
            <a:r>
              <a:rPr lang="ar-SA" sz="4400" b="1" dirty="0" smtClean="0">
                <a:cs typeface="Sultan Medium" pitchFamily="2" charset="-78"/>
              </a:rPr>
              <a:t>(17، </a:t>
            </a:r>
            <a:r>
              <a:rPr lang="ar-SA" sz="4400" b="1" dirty="0" err="1" smtClean="0">
                <a:cs typeface="Sultan Medium" pitchFamily="2" charset="-78"/>
              </a:rPr>
              <a:t>18 </a:t>
            </a:r>
            <a:r>
              <a:rPr lang="ar-SA" sz="4400" b="1" dirty="0" smtClean="0">
                <a:cs typeface="Sultan Medium" pitchFamily="2" charset="-78"/>
              </a:rPr>
              <a:t>، 28) من النظام الأساسي</a:t>
            </a:r>
            <a:endParaRPr lang="en-US" sz="28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14</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186309"/>
          </a:xfrm>
          <a:prstGeom prst="rect">
            <a:avLst/>
          </a:prstGeom>
          <a:noFill/>
        </p:spPr>
        <p:txBody>
          <a:bodyPr wrap="square" rtlCol="0">
            <a:spAutoFit/>
          </a:bodyPr>
          <a:lstStyle/>
          <a:p>
            <a:pPr fontAlgn="base"/>
            <a:r>
              <a:rPr lang="ar-SA" sz="4400" b="1" u="sng" dirty="0" smtClean="0">
                <a:cs typeface="Sultan Medium" pitchFamily="2" charset="-78"/>
              </a:rPr>
              <a:t>ثانياً: تجريم التستر التجاري شرعاً ونظاماً</a:t>
            </a:r>
            <a:endParaRPr lang="en-US" sz="4400" b="1" u="sng" dirty="0" smtClean="0">
              <a:cs typeface="Sultan Medium" pitchFamily="2" charset="-78"/>
            </a:endParaRPr>
          </a:p>
          <a:p>
            <a:pPr algn="justLow" fontAlgn="base"/>
            <a:r>
              <a:rPr lang="ar-SA" sz="3200" b="1" dirty="0" smtClean="0">
                <a:cs typeface="Sultan Medium" pitchFamily="2" charset="-78"/>
              </a:rPr>
              <a:t>كما أن هيئة كبار العلماء في المملكة أصدرت </a:t>
            </a:r>
            <a:r>
              <a:rPr lang="ar-SA" sz="3200" b="1" dirty="0" err="1" smtClean="0">
                <a:cs typeface="Sultan Medium" pitchFamily="2" charset="-78"/>
              </a:rPr>
              <a:t>فتوى </a:t>
            </a:r>
            <a:r>
              <a:rPr lang="ar-SA" sz="3200" b="1" baseline="30000" dirty="0" err="1" smtClean="0">
                <a:cs typeface="Sultan Medium" pitchFamily="2" charset="-78"/>
              </a:rPr>
              <a:t>(</a:t>
            </a:r>
            <a:r>
              <a:rPr lang="ar-SA" sz="3200" b="1" baseline="30000" dirty="0" smtClean="0">
                <a:cs typeface="Sultan Medium" pitchFamily="2" charset="-78"/>
              </a:rPr>
              <a:t>)</a:t>
            </a:r>
            <a:r>
              <a:rPr lang="ar-SA" sz="3200" b="1" dirty="0" smtClean="0">
                <a:cs typeface="Sultan Medium" pitchFamily="2" charset="-78"/>
              </a:rPr>
              <a:t>  بشأن أخذ الشريك ربحاً مقابل شراكته باسمه فقط تتضمن بطلان القيام بمثل هذه الممارسات مقابل مبلغ معيَّن مقطوع أو نسبة من الربح دون أن يدفع المواطن أية مبالغ أو أن يقوم بعمل، واعتبرت أن في ذلك غرر وخداع ومخالفة لتعليمات ولي الأمر ومقاصده الحسنة والسعي إلى كسب المال من غير سند مشروع، ولا شك بأن هذه الفتوى تسري على كافة أشكال التستر التجاري لما فيه من غش وانتهاك للقواعد الشرعية والنظامية.</a:t>
            </a:r>
            <a:endParaRPr lang="en-US" sz="3200" b="1" dirty="0" smtClean="0">
              <a:cs typeface="Sultan Medium" pitchFamily="2" charset="-78"/>
            </a:endParaRPr>
          </a:p>
          <a:p>
            <a:pPr algn="justLow"/>
            <a:r>
              <a:rPr lang="ar-SA" sz="3200" b="1" dirty="0" err="1" smtClean="0">
                <a:cs typeface="Sultan Medium" pitchFamily="2" charset="-78"/>
              </a:rPr>
              <a:t>(</a:t>
            </a:r>
            <a:r>
              <a:rPr lang="ar-SA" sz="3200" b="1" dirty="0" smtClean="0">
                <a:cs typeface="Sultan Medium" pitchFamily="2" charset="-78"/>
              </a:rPr>
              <a:t>)بالدورة التاسعة عشر المنعقدة في الرياض بتاريخ 1402/05/</a:t>
            </a:r>
            <a:r>
              <a:rPr lang="ar-SA" sz="3200" b="1" dirty="0" err="1" smtClean="0">
                <a:cs typeface="Sultan Medium" pitchFamily="2" charset="-78"/>
              </a:rPr>
              <a:t>11هـ</a:t>
            </a:r>
            <a:r>
              <a:rPr lang="ar-SA" sz="3200" b="1" dirty="0" smtClean="0">
                <a:cs typeface="Sultan Medium" pitchFamily="2" charset="-78"/>
              </a:rPr>
              <a:t>  </a:t>
            </a:r>
            <a:r>
              <a:rPr lang="ar-SA" sz="3200" b="1" dirty="0" err="1" smtClean="0">
                <a:cs typeface="Sultan Medium" pitchFamily="2" charset="-78"/>
              </a:rPr>
              <a:t>.</a:t>
            </a:r>
            <a:endParaRPr lang="en-US" sz="32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15</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755422"/>
          </a:xfrm>
          <a:prstGeom prst="rect">
            <a:avLst/>
          </a:prstGeom>
          <a:noFill/>
        </p:spPr>
        <p:txBody>
          <a:bodyPr wrap="square" rtlCol="0">
            <a:spAutoFit/>
          </a:bodyPr>
          <a:lstStyle/>
          <a:p>
            <a:pPr fontAlgn="base"/>
            <a:r>
              <a:rPr lang="ar-SA" sz="4400" b="1" u="sng" dirty="0" smtClean="0">
                <a:cs typeface="Sultan Medium" pitchFamily="2" charset="-78"/>
              </a:rPr>
              <a:t>ثانياً: تجريم التستر التجاري شرعاً ونظاماً</a:t>
            </a:r>
            <a:endParaRPr lang="ar-SA" sz="3600" dirty="0" smtClean="0">
              <a:cs typeface="Sultan Medium" pitchFamily="2" charset="-78"/>
            </a:endParaRPr>
          </a:p>
          <a:p>
            <a:pPr algn="justLow" fontAlgn="base"/>
            <a:r>
              <a:rPr lang="ar-SA" sz="3600" b="1" dirty="0" smtClean="0">
                <a:cs typeface="Sultan Medium" pitchFamily="2" charset="-78"/>
              </a:rPr>
              <a:t>ومن الجدير بالذكر أن </a:t>
            </a:r>
            <a:r>
              <a:rPr lang="ar-SA" sz="3600" b="1" dirty="0" err="1" smtClean="0">
                <a:cs typeface="Sultan Medium" pitchFamily="2" charset="-78"/>
              </a:rPr>
              <a:t>الدولة </a:t>
            </a:r>
            <a:r>
              <a:rPr lang="ar-SA" sz="3600" b="1" dirty="0" smtClean="0">
                <a:cs typeface="Sultan Medium" pitchFamily="2" charset="-78"/>
              </a:rPr>
              <a:t>-رعاها الله- قد أصدرت في عام </a:t>
            </a:r>
            <a:r>
              <a:rPr lang="ar-SA" sz="3600" b="1" dirty="0" err="1" smtClean="0">
                <a:cs typeface="Sultan Medium" pitchFamily="2" charset="-78"/>
              </a:rPr>
              <a:t>1409هـ</a:t>
            </a:r>
            <a:r>
              <a:rPr lang="ar-SA" sz="3600" b="1" dirty="0" smtClean="0">
                <a:cs typeface="Sultan Medium" pitchFamily="2" charset="-78"/>
              </a:rPr>
              <a:t> نظاماً لمكافحة التستر ثم جرى إصدار نظام آخر وهو النظام النافذ حالياً الصادر بالمرسوم الملكي ذو الرقم م/22 بتاريخ 1425/05/04 هـ قصر فيه مزاولة أي نشاط اقتصادي أو مهني على المواطنين وحظر على غيرهم ممارسته ما لم يكن مرخصاً له من الهيئة العامة للاستثمار ونص على العقوبات اللازم توقيعها على المخالف لما تضمنته نصوص </a:t>
            </a:r>
            <a:r>
              <a:rPr lang="ar-SA" sz="3600" b="1" dirty="0" err="1" smtClean="0">
                <a:cs typeface="Sultan Medium" pitchFamily="2" charset="-78"/>
              </a:rPr>
              <a:t>النظام .</a:t>
            </a:r>
            <a:endParaRPr lang="en-US" sz="36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16</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755422"/>
          </a:xfrm>
          <a:prstGeom prst="rect">
            <a:avLst/>
          </a:prstGeom>
          <a:noFill/>
        </p:spPr>
        <p:txBody>
          <a:bodyPr wrap="square" rtlCol="0">
            <a:spAutoFit/>
          </a:bodyPr>
          <a:lstStyle/>
          <a:p>
            <a:pPr fontAlgn="base"/>
            <a:r>
              <a:rPr lang="ar-SA" sz="4400" b="1" u="sng" dirty="0" smtClean="0">
                <a:cs typeface="Sultan Medium" pitchFamily="2" charset="-78"/>
              </a:rPr>
              <a:t>ثانياً: تجريم التستر التجاري شرعاً ونظاماً</a:t>
            </a:r>
            <a:endParaRPr lang="en-US" sz="4400" b="1" u="sng" dirty="0" smtClean="0">
              <a:cs typeface="Sultan Medium" pitchFamily="2" charset="-78"/>
            </a:endParaRPr>
          </a:p>
          <a:p>
            <a:pPr algn="justLow" fontAlgn="base"/>
            <a:endParaRPr lang="ar-SA" sz="3600" dirty="0" smtClean="0">
              <a:cs typeface="Sultan Medium" pitchFamily="2" charset="-78"/>
            </a:endParaRPr>
          </a:p>
          <a:p>
            <a:pPr algn="justLow" fontAlgn="base"/>
            <a:r>
              <a:rPr lang="ar-SA" sz="3600" b="1" dirty="0" smtClean="0">
                <a:cs typeface="Sultan Medium" pitchFamily="2" charset="-78"/>
              </a:rPr>
              <a:t>فمن المُسلَّم </a:t>
            </a:r>
            <a:r>
              <a:rPr lang="ar-SA" sz="3600" b="1" dirty="0" err="1" smtClean="0">
                <a:cs typeface="Sultan Medium" pitchFamily="2" charset="-78"/>
              </a:rPr>
              <a:t>به</a:t>
            </a:r>
            <a:r>
              <a:rPr lang="ar-SA" sz="3600" b="1" dirty="0" smtClean="0">
                <a:cs typeface="Sultan Medium" pitchFamily="2" charset="-78"/>
              </a:rPr>
              <a:t> في كافة دول العالم بأن للمواطن حقوق كما عليه واجبات، ومن تلك </a:t>
            </a:r>
            <a:r>
              <a:rPr lang="ar-SA" sz="3600" b="1" dirty="0" err="1" smtClean="0">
                <a:cs typeface="Sultan Medium" pitchFamily="2" charset="-78"/>
              </a:rPr>
              <a:t>الحقوق </a:t>
            </a:r>
            <a:r>
              <a:rPr lang="ar-SA" sz="3600" b="1" dirty="0" smtClean="0">
                <a:cs typeface="Sultan Medium" pitchFamily="2" charset="-78"/>
              </a:rPr>
              <a:t>، حق المواطن في مزاولة ما يرغب من أعمال مصرح </a:t>
            </a:r>
            <a:r>
              <a:rPr lang="ar-SA" sz="3600" b="1" dirty="0" err="1" smtClean="0">
                <a:cs typeface="Sultan Medium" pitchFamily="2" charset="-78"/>
              </a:rPr>
              <a:t>بها</a:t>
            </a:r>
            <a:r>
              <a:rPr lang="ar-SA" sz="3600" b="1" dirty="0" smtClean="0">
                <a:cs typeface="Sultan Medium" pitchFamily="2" charset="-78"/>
              </a:rPr>
              <a:t> وحمايته من المنافسة غير المشروعة وإيقاع الجزاءات على المخالفين للقواعد المنظمة لتلك الأعمال وعلى وجه الخصوص ممارسة الوافد للأنشطة الاقتصادية والمهنية غير المصرح له </a:t>
            </a:r>
            <a:r>
              <a:rPr lang="ar-SA" sz="3600" b="1" dirty="0" err="1" smtClean="0">
                <a:cs typeface="Sultan Medium" pitchFamily="2" charset="-78"/>
              </a:rPr>
              <a:t>بها</a:t>
            </a:r>
            <a:r>
              <a:rPr lang="ar-SA" sz="3600" b="1" dirty="0" smtClean="0">
                <a:cs typeface="Sultan Medium" pitchFamily="2" charset="-78"/>
              </a:rPr>
              <a:t> بتواطؤٍ مع مواطن أو مستثمر </a:t>
            </a:r>
            <a:r>
              <a:rPr lang="ar-SA" sz="3600" b="1" dirty="0" err="1" smtClean="0">
                <a:cs typeface="Sultan Medium" pitchFamily="2" charset="-78"/>
              </a:rPr>
              <a:t>أجنبي .</a:t>
            </a:r>
            <a:endParaRPr lang="en-US" sz="36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17</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755422"/>
          </a:xfrm>
          <a:prstGeom prst="rect">
            <a:avLst/>
          </a:prstGeom>
          <a:noFill/>
        </p:spPr>
        <p:txBody>
          <a:bodyPr wrap="square" rtlCol="0">
            <a:spAutoFit/>
          </a:bodyPr>
          <a:lstStyle/>
          <a:p>
            <a:pPr fontAlgn="base"/>
            <a:r>
              <a:rPr lang="ar-SA" sz="4400" b="1" u="sng" dirty="0" smtClean="0">
                <a:cs typeface="Sultan Medium" pitchFamily="2" charset="-78"/>
              </a:rPr>
              <a:t>ثانياً: تجريم التستر التجاري شرعاً ونظاماً</a:t>
            </a:r>
            <a:endParaRPr lang="en-US" sz="4400" b="1" u="sng" dirty="0" smtClean="0">
              <a:cs typeface="Sultan Medium" pitchFamily="2" charset="-78"/>
            </a:endParaRPr>
          </a:p>
          <a:p>
            <a:pPr algn="justLow" fontAlgn="base"/>
            <a:endParaRPr lang="ar-SA" sz="3600" dirty="0" smtClean="0">
              <a:cs typeface="Sultan Medium" pitchFamily="2" charset="-78"/>
            </a:endParaRPr>
          </a:p>
          <a:p>
            <a:pPr algn="justLow"/>
            <a:r>
              <a:rPr lang="ar-SA" sz="3600" b="1" dirty="0" smtClean="0">
                <a:cs typeface="Sultan Medium" pitchFamily="2" charset="-78"/>
              </a:rPr>
              <a:t>مع التنويه هنا إلى استثناء مواطني دول مجلس التعاون العربي لدول الخليج بموجب ما صدر من قرارات قادة دول المجلس</a:t>
            </a:r>
            <a:r>
              <a:rPr lang="ar-SA" sz="3600" b="1" baseline="30000" dirty="0" err="1" smtClean="0">
                <a:cs typeface="Sultan Medium" pitchFamily="2" charset="-78"/>
              </a:rPr>
              <a:t>(</a:t>
            </a:r>
            <a:r>
              <a:rPr lang="ar-SA" sz="3600" b="1" baseline="30000" dirty="0" smtClean="0">
                <a:cs typeface="Sultan Medium" pitchFamily="2" charset="-78"/>
              </a:rPr>
              <a:t>)</a:t>
            </a:r>
            <a:r>
              <a:rPr lang="ar-SA" sz="3600" b="1" dirty="0" smtClean="0">
                <a:cs typeface="Sultan Medium" pitchFamily="2" charset="-78"/>
              </a:rPr>
              <a:t> التي قررت حق كل مواطن من دوله دون تمييز معاملته كمواطن في أي دولة من دول المجلس في ممارسة الأنشطة التجارية والمهنية والحرفية والأنشطة </a:t>
            </a:r>
            <a:r>
              <a:rPr lang="ar-SA" sz="3600" b="1" dirty="0" err="1" smtClean="0">
                <a:cs typeface="Sultan Medium" pitchFamily="2" charset="-78"/>
              </a:rPr>
              <a:t>الخدمية ، (</a:t>
            </a:r>
            <a:r>
              <a:rPr lang="ar-SA" sz="3600" b="1" dirty="0" smtClean="0">
                <a:cs typeface="Sultan Medium" pitchFamily="2" charset="-78"/>
              </a:rPr>
              <a:t>) اجتماع دول مجلس التعاون العربي المنعقد في مسقط بتاريخ 2001/12/</a:t>
            </a:r>
            <a:r>
              <a:rPr lang="ar-SA" sz="3600" b="1" dirty="0" err="1" smtClean="0">
                <a:cs typeface="Sultan Medium" pitchFamily="2" charset="-78"/>
              </a:rPr>
              <a:t>31م</a:t>
            </a:r>
            <a:r>
              <a:rPr lang="ar-SA" sz="3600" b="1" dirty="0" smtClean="0">
                <a:cs typeface="Sultan Medium" pitchFamily="2" charset="-78"/>
              </a:rPr>
              <a:t> </a:t>
            </a:r>
            <a:r>
              <a:rPr lang="ar-SA" sz="3600" b="1" dirty="0" err="1" smtClean="0">
                <a:cs typeface="Sultan Medium" pitchFamily="2" charset="-78"/>
              </a:rPr>
              <a:t>.</a:t>
            </a:r>
            <a:endParaRPr lang="en-US" sz="36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18</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309420"/>
          </a:xfrm>
          <a:prstGeom prst="rect">
            <a:avLst/>
          </a:prstGeom>
          <a:noFill/>
        </p:spPr>
        <p:txBody>
          <a:bodyPr wrap="square" rtlCol="0">
            <a:spAutoFit/>
          </a:bodyPr>
          <a:lstStyle/>
          <a:p>
            <a:pPr fontAlgn="base"/>
            <a:r>
              <a:rPr lang="ar-SA" sz="4400" b="1" u="sng" dirty="0" smtClean="0">
                <a:cs typeface="Sultan Medium" pitchFamily="2" charset="-78"/>
              </a:rPr>
              <a:t>ثانياً: تجريم التستر التجاري شرعاً ونظاماً</a:t>
            </a:r>
            <a:endParaRPr lang="en-US" sz="4400" b="1" u="sng" dirty="0" smtClean="0">
              <a:cs typeface="Sultan Medium" pitchFamily="2" charset="-78"/>
            </a:endParaRPr>
          </a:p>
          <a:p>
            <a:pPr algn="justLow" fontAlgn="base"/>
            <a:endParaRPr lang="ar-SA" sz="3600" dirty="0" smtClean="0">
              <a:cs typeface="Sultan Medium" pitchFamily="2" charset="-78"/>
            </a:endParaRPr>
          </a:p>
          <a:p>
            <a:pPr algn="justLow"/>
            <a:r>
              <a:rPr lang="ar-SA" sz="3600" b="1" dirty="0" smtClean="0">
                <a:cs typeface="Sultan Medium" pitchFamily="2" charset="-78"/>
              </a:rPr>
              <a:t>وبناءً على ما نص عليه نظام مكافحة غسل الأموال</a:t>
            </a:r>
            <a:r>
              <a:rPr lang="ar-SA" sz="3600" b="1" baseline="30000" dirty="0" err="1" smtClean="0">
                <a:cs typeface="Sultan Medium" pitchFamily="2" charset="-78"/>
              </a:rPr>
              <a:t>(</a:t>
            </a:r>
            <a:r>
              <a:rPr lang="ar-SA" sz="3600" b="1" baseline="30000" dirty="0" smtClean="0">
                <a:cs typeface="Sultan Medium" pitchFamily="2" charset="-78"/>
              </a:rPr>
              <a:t>)</a:t>
            </a:r>
            <a:r>
              <a:rPr lang="ar-SA" sz="3600" b="1" dirty="0" smtClean="0">
                <a:cs typeface="Sultan Medium" pitchFamily="2" charset="-78"/>
              </a:rPr>
              <a:t>  فإن قضايا التستر تعتبر واحدة من قضايا غسل الأموال حيث اعتبرت المادة الأولى منه </a:t>
            </a:r>
            <a:r>
              <a:rPr lang="ar-SA" sz="3600" b="1" dirty="0" err="1" smtClean="0">
                <a:cs typeface="Sultan Medium" pitchFamily="2" charset="-78"/>
              </a:rPr>
              <a:t>بأن </a:t>
            </a:r>
            <a:r>
              <a:rPr lang="ar-SA" sz="3600" b="1" u="sng" dirty="0" smtClean="0">
                <a:cs typeface="Sultan Medium" pitchFamily="2" charset="-78"/>
              </a:rPr>
              <a:t>«غسل الأموال هو ارتكاب أي فعل أو الشروع فيه بقصد إخفاء أو تمويه أصل حقيقة أموال مكتسبة خلافاً </a:t>
            </a:r>
            <a:r>
              <a:rPr lang="ar-SA" sz="3600" b="1" u="sng" dirty="0" err="1" smtClean="0">
                <a:cs typeface="Sultan Medium" pitchFamily="2" charset="-78"/>
              </a:rPr>
              <a:t>للشرع</a:t>
            </a:r>
            <a:r>
              <a:rPr lang="ar-SA" sz="3600" b="1" u="sng" dirty="0" smtClean="0">
                <a:cs typeface="Sultan Medium" pitchFamily="2" charset="-78"/>
              </a:rPr>
              <a:t> أو النظام وجعلها تبدو وكأنها مشروعة </a:t>
            </a:r>
            <a:r>
              <a:rPr lang="ar-SA" sz="3600" b="1" u="sng" dirty="0" err="1" smtClean="0">
                <a:cs typeface="Sultan Medium" pitchFamily="2" charset="-78"/>
              </a:rPr>
              <a:t>المصدر»</a:t>
            </a:r>
            <a:r>
              <a:rPr lang="ar-SA" sz="3600" b="1" dirty="0" err="1" smtClean="0">
                <a:cs typeface="Sultan Medium" pitchFamily="2" charset="-78"/>
              </a:rPr>
              <a:t> (</a:t>
            </a:r>
            <a:r>
              <a:rPr lang="ar-SA" sz="3600" b="1" dirty="0" smtClean="0">
                <a:cs typeface="Sultan Medium" pitchFamily="2" charset="-78"/>
              </a:rPr>
              <a:t>) نظام مكافحة غسل الأموال الصادر بالمرسوم الملكي 39 بتاريخ 1424/06/</a:t>
            </a:r>
            <a:r>
              <a:rPr lang="ar-SA" sz="3600" b="1" dirty="0" err="1" smtClean="0">
                <a:cs typeface="Sultan Medium" pitchFamily="2" charset="-78"/>
              </a:rPr>
              <a:t>25هـ</a:t>
            </a:r>
            <a:r>
              <a:rPr lang="ar-SA" sz="3600" b="1" dirty="0" smtClean="0">
                <a:cs typeface="Sultan Medium" pitchFamily="2" charset="-78"/>
              </a:rPr>
              <a:t> </a:t>
            </a:r>
            <a:r>
              <a:rPr lang="ar-SA" sz="3600" b="1" dirty="0" err="1" smtClean="0">
                <a:cs typeface="Sultan Medium" pitchFamily="2" charset="-78"/>
              </a:rPr>
              <a:t>.</a:t>
            </a:r>
            <a:endParaRPr lang="en-US" sz="36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44000"/>
            <a:lum/>
          </a:blip>
          <a:srcRect/>
          <a:tile tx="0" ty="0" sx="100000" sy="100000" flip="none" algn="tl"/>
        </a:blipFill>
        <a:effectLst/>
      </p:bgPr>
    </p:bg>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892023" y="6340853"/>
            <a:ext cx="2133600" cy="365125"/>
          </a:xfrm>
          <a:ln>
            <a:noFill/>
          </a:ln>
        </p:spPr>
        <p:txBody>
          <a:bodyPr/>
          <a:lstStyle/>
          <a:p>
            <a:r>
              <a:rPr lang="ar-SA" sz="2800" b="1" dirty="0" smtClean="0">
                <a:solidFill>
                  <a:prstClr val="white"/>
                </a:solidFill>
              </a:rPr>
              <a:t>1</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323528" y="1052736"/>
            <a:ext cx="7920880" cy="5078313"/>
          </a:xfrm>
          <a:prstGeom prst="rect">
            <a:avLst/>
          </a:prstGeom>
          <a:noFill/>
        </p:spPr>
        <p:txBody>
          <a:bodyPr wrap="square" rtlCol="0">
            <a:spAutoFit/>
          </a:bodyPr>
          <a:lstStyle/>
          <a:p>
            <a:pPr algn="ctr"/>
            <a:r>
              <a:rPr lang="ar-SA" sz="4000" b="1" dirty="0" smtClean="0">
                <a:cs typeface="Sultan Medium" pitchFamily="2" charset="-78"/>
              </a:rPr>
              <a:t>"</a:t>
            </a:r>
            <a:r>
              <a:rPr lang="ar-SA" sz="5400" b="1" dirty="0" smtClean="0">
                <a:cs typeface="Sultan Medium" pitchFamily="2" charset="-78"/>
              </a:rPr>
              <a:t>محاضرة التستر التجاري"</a:t>
            </a:r>
            <a:endParaRPr lang="en-US" sz="5400" dirty="0" smtClean="0">
              <a:cs typeface="Sultan Medium" pitchFamily="2" charset="-78"/>
            </a:endParaRPr>
          </a:p>
          <a:p>
            <a:pPr algn="ctr"/>
            <a:r>
              <a:rPr lang="ar-SA" sz="5400" b="1" dirty="0" smtClean="0">
                <a:cs typeface="Sultan Medium" pitchFamily="2" charset="-78"/>
              </a:rPr>
              <a:t> </a:t>
            </a:r>
            <a:endParaRPr lang="en-US" sz="5400" dirty="0" smtClean="0">
              <a:cs typeface="Sultan Medium" pitchFamily="2" charset="-78"/>
            </a:endParaRPr>
          </a:p>
          <a:p>
            <a:pPr algn="ctr"/>
            <a:r>
              <a:rPr lang="ar-SA" sz="5400" b="1" dirty="0" smtClean="0">
                <a:cs typeface="Sultan Medium" pitchFamily="2" charset="-78"/>
              </a:rPr>
              <a:t>إعداد وتقديم</a:t>
            </a:r>
            <a:endParaRPr lang="en-US" sz="5400" dirty="0" smtClean="0">
              <a:cs typeface="Sultan Medium" pitchFamily="2" charset="-78"/>
            </a:endParaRPr>
          </a:p>
          <a:p>
            <a:pPr algn="ctr"/>
            <a:r>
              <a:rPr lang="ar-SA" sz="5400" b="1" dirty="0" smtClean="0">
                <a:cs typeface="Sultan Medium" pitchFamily="2" charset="-78"/>
              </a:rPr>
              <a:t>المحامي والمستشار القانوني</a:t>
            </a:r>
            <a:endParaRPr lang="en-US" sz="5400" dirty="0" smtClean="0">
              <a:cs typeface="Sultan Medium" pitchFamily="2" charset="-78"/>
            </a:endParaRPr>
          </a:p>
          <a:p>
            <a:pPr algn="ctr"/>
            <a:r>
              <a:rPr lang="ar-SA" sz="5400" b="1" dirty="0" smtClean="0">
                <a:cs typeface="Sultan Medium" pitchFamily="2" charset="-78"/>
              </a:rPr>
              <a:t>أحمد بن جمعان المالكي</a:t>
            </a:r>
            <a:endParaRPr lang="en-US" sz="5400" dirty="0" smtClean="0">
              <a:cs typeface="Sultan Medium" pitchFamily="2" charset="-78"/>
            </a:endParaRPr>
          </a:p>
          <a:p>
            <a:pPr algn="ctr"/>
            <a:r>
              <a:rPr lang="ar-SA" sz="5400" b="1" dirty="0" err="1" smtClean="0">
                <a:cs typeface="Sultan Medium" pitchFamily="2" charset="-78"/>
              </a:rPr>
              <a:t>1437هـ</a:t>
            </a:r>
            <a:r>
              <a:rPr lang="ar-SA" sz="5400" b="1" dirty="0" smtClean="0">
                <a:cs typeface="Sultan Medium" pitchFamily="2" charset="-78"/>
              </a:rPr>
              <a:t> - </a:t>
            </a:r>
            <a:r>
              <a:rPr lang="ar-SA" sz="5400" b="1" dirty="0" err="1" smtClean="0">
                <a:cs typeface="Sultan Medium" pitchFamily="2" charset="-78"/>
              </a:rPr>
              <a:t>2015م</a:t>
            </a:r>
            <a:endParaRPr lang="en-US" sz="5400"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19</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755422"/>
          </a:xfrm>
          <a:prstGeom prst="rect">
            <a:avLst/>
          </a:prstGeom>
          <a:noFill/>
        </p:spPr>
        <p:txBody>
          <a:bodyPr wrap="square" rtlCol="0">
            <a:spAutoFit/>
          </a:bodyPr>
          <a:lstStyle/>
          <a:p>
            <a:pPr fontAlgn="base"/>
            <a:r>
              <a:rPr lang="ar-SA" sz="4400" b="1" u="sng" dirty="0" smtClean="0">
                <a:cs typeface="Sultan Medium" pitchFamily="2" charset="-78"/>
              </a:rPr>
              <a:t>ثانياً: تجريم التستر التجاري شرعاً ونظاماً</a:t>
            </a:r>
            <a:endParaRPr lang="en-US" sz="4400" b="1" u="sng" dirty="0" smtClean="0">
              <a:cs typeface="Sultan Medium" pitchFamily="2" charset="-78"/>
            </a:endParaRPr>
          </a:p>
          <a:p>
            <a:pPr algn="justLow" fontAlgn="base"/>
            <a:endParaRPr lang="ar-SA" sz="3600" dirty="0" smtClean="0">
              <a:cs typeface="Sultan Medium" pitchFamily="2" charset="-78"/>
            </a:endParaRPr>
          </a:p>
          <a:p>
            <a:pPr algn="justLow" fontAlgn="base"/>
            <a:r>
              <a:rPr lang="ar-SA" sz="3200" b="1" dirty="0" smtClean="0">
                <a:cs typeface="Sultan Medium" pitchFamily="2" charset="-78"/>
              </a:rPr>
              <a:t>وفرض النظام على المؤسسات المالية وغير المالية عدم إجراء أي تعامل مالي أو تجاري أو غيره باسم مجهول أو وهمي ووجوب التحقق من هوية المتعاملين ومستنداتهم الرسمية ووضع الإجراءات الاحترازية والرقابية لكشف أي من جرائم غسل الأموال وإبلاغ وحدة التحريات عنها </a:t>
            </a:r>
            <a:r>
              <a:rPr lang="ar-SA" sz="3200" b="1" dirty="0" err="1" smtClean="0">
                <a:cs typeface="Sultan Medium" pitchFamily="2" charset="-78"/>
              </a:rPr>
              <a:t>فوراً </a:t>
            </a:r>
            <a:r>
              <a:rPr lang="ar-SA" sz="3200" b="1" dirty="0" smtClean="0">
                <a:cs typeface="Sultan Medium" pitchFamily="2" charset="-78"/>
              </a:rPr>
              <a:t>، ليعلم أنه إذا أحد من الناس ألحق ضرراً بالمجتمع بجميع صوره </a:t>
            </a:r>
            <a:r>
              <a:rPr lang="ar-SA" sz="3200" b="1" dirty="0" err="1" smtClean="0">
                <a:cs typeface="Sultan Medium" pitchFamily="2" charset="-78"/>
              </a:rPr>
              <a:t>وأياً</a:t>
            </a:r>
            <a:r>
              <a:rPr lang="ar-SA" sz="3200" b="1" dirty="0" smtClean="0">
                <a:cs typeface="Sultan Medium" pitchFamily="2" charset="-78"/>
              </a:rPr>
              <a:t> كان من خلال عمل </a:t>
            </a:r>
            <a:r>
              <a:rPr lang="ar-SA" sz="3200" b="1" dirty="0" err="1" smtClean="0">
                <a:cs typeface="Sultan Medium" pitchFamily="2" charset="-78"/>
              </a:rPr>
              <a:t>ما </a:t>
            </a:r>
            <a:r>
              <a:rPr lang="ar-SA" sz="3200" b="1" dirty="0" smtClean="0">
                <a:cs typeface="Sultan Medium" pitchFamily="2" charset="-78"/>
              </a:rPr>
              <a:t>، فإنه لا يجوز </a:t>
            </a:r>
            <a:r>
              <a:rPr lang="ar-SA" sz="3200" b="1" dirty="0" err="1" smtClean="0">
                <a:cs typeface="Sultan Medium" pitchFamily="2" charset="-78"/>
              </a:rPr>
              <a:t>ستره </a:t>
            </a:r>
            <a:r>
              <a:rPr lang="ar-SA" sz="3200" b="1" dirty="0" smtClean="0">
                <a:cs typeface="Sultan Medium" pitchFamily="2" charset="-78"/>
              </a:rPr>
              <a:t>، بل يحرم التستر </a:t>
            </a:r>
            <a:r>
              <a:rPr lang="ar-SA" sz="3200" b="1" dirty="0" err="1" smtClean="0">
                <a:cs typeface="Sultan Medium" pitchFamily="2" charset="-78"/>
              </a:rPr>
              <a:t>عليه </a:t>
            </a:r>
            <a:r>
              <a:rPr lang="ar-SA" sz="3200" b="1" dirty="0" smtClean="0">
                <a:cs typeface="Sultan Medium" pitchFamily="2" charset="-78"/>
              </a:rPr>
              <a:t>، بل تجب المبادرة برفع أمره للجهات المعنية لينكشف ضرره على المجتمع والدولة.</a:t>
            </a:r>
            <a:endParaRPr lang="en-US" sz="32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20</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155531"/>
          </a:xfrm>
          <a:prstGeom prst="rect">
            <a:avLst/>
          </a:prstGeom>
          <a:noFill/>
        </p:spPr>
        <p:txBody>
          <a:bodyPr wrap="square" rtlCol="0">
            <a:spAutoFit/>
          </a:bodyPr>
          <a:lstStyle/>
          <a:p>
            <a:pPr algn="ctr" fontAlgn="base"/>
            <a:r>
              <a:rPr lang="ar-SA" sz="4200" b="1" u="sng" dirty="0" smtClean="0">
                <a:cs typeface="Sultan Medium" pitchFamily="2" charset="-78"/>
              </a:rPr>
              <a:t>ثالثاً: أدلة الإدانة في جريمة التستر التجاري</a:t>
            </a:r>
            <a:endParaRPr lang="en-US" sz="4200" b="1" u="sng" dirty="0" smtClean="0">
              <a:cs typeface="Sultan Medium" pitchFamily="2" charset="-78"/>
            </a:endParaRPr>
          </a:p>
          <a:p>
            <a:pPr algn="justLow"/>
            <a:r>
              <a:rPr lang="ar-SA" sz="3200" b="1" dirty="0" smtClean="0">
                <a:cs typeface="Sultan Medium" pitchFamily="2" charset="-78"/>
              </a:rPr>
              <a:t>لقد تميز نظام مكافحة التستر التجاري بإعطاء وزارة التجارة والصناعة متمثلة في إدارة مكافحة التستر التجاري وهيئة التحقيق والادعاء العام صلاحية التحقيق والادعاء عند مخالفة </a:t>
            </a:r>
            <a:r>
              <a:rPr lang="ar-SA" sz="3200" b="1" dirty="0" err="1" smtClean="0">
                <a:cs typeface="Sultan Medium" pitchFamily="2" charset="-78"/>
              </a:rPr>
              <a:t>أحكامه </a:t>
            </a:r>
            <a:r>
              <a:rPr lang="ar-SA" sz="3200" b="1" dirty="0" smtClean="0">
                <a:cs typeface="Sultan Medium" pitchFamily="2" charset="-78"/>
              </a:rPr>
              <a:t>، كما أعطى لديوان المظالم صلاحية النظر والفصل فيما يحيله الادعاء العام من لوائح اتهام في هذا </a:t>
            </a:r>
            <a:r>
              <a:rPr lang="ar-SA" sz="3200" b="1" dirty="0" err="1" smtClean="0">
                <a:cs typeface="Sultan Medium" pitchFamily="2" charset="-78"/>
              </a:rPr>
              <a:t>الشأن </a:t>
            </a:r>
            <a:r>
              <a:rPr lang="ar-SA" sz="3200" b="1" dirty="0" smtClean="0">
                <a:cs typeface="Sultan Medium" pitchFamily="2" charset="-78"/>
              </a:rPr>
              <a:t>، وهذا نهج سليم يوفر المزيد من ضمانات تحقيق العدالة بداية من جمع أدلة الاتهام مروراً بمرحلتي التحقيق </a:t>
            </a:r>
            <a:r>
              <a:rPr lang="ar-SA" sz="3200" b="1" dirty="0" err="1" smtClean="0">
                <a:cs typeface="Sultan Medium" pitchFamily="2" charset="-78"/>
              </a:rPr>
              <a:t>والمحاكمة </a:t>
            </a:r>
            <a:r>
              <a:rPr lang="ar-SA" sz="3200" b="1" dirty="0" smtClean="0">
                <a:cs typeface="Sultan Medium" pitchFamily="2" charset="-78"/>
              </a:rPr>
              <a:t>، وتتركز أدلة الإدانة في جريمة التستر التجاري بثبوت مخالفة ما نص عليه نظام مكافحة التستر التجاري في مادته الأولى وتعرضت له تفصيلاً المادة الأولى من اللائحة التنفيذية  </a:t>
            </a:r>
            <a:endParaRPr lang="en-US" sz="32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21</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155531"/>
          </a:xfrm>
          <a:prstGeom prst="rect">
            <a:avLst/>
          </a:prstGeom>
          <a:noFill/>
        </p:spPr>
        <p:txBody>
          <a:bodyPr wrap="square" rtlCol="0">
            <a:spAutoFit/>
          </a:bodyPr>
          <a:lstStyle/>
          <a:p>
            <a:pPr algn="ctr" fontAlgn="base"/>
            <a:r>
              <a:rPr lang="ar-SA" sz="4200" b="1" u="sng" dirty="0" smtClean="0">
                <a:cs typeface="Sultan Medium" pitchFamily="2" charset="-78"/>
              </a:rPr>
              <a:t>ثالثاً: أدلة الإدانة في جريمة التستر التجاري</a:t>
            </a:r>
            <a:endParaRPr lang="en-US" sz="4200" b="1" u="sng" dirty="0" smtClean="0">
              <a:cs typeface="Sultan Medium" pitchFamily="2" charset="-78"/>
            </a:endParaRPr>
          </a:p>
          <a:p>
            <a:pPr algn="justLow" fontAlgn="base"/>
            <a:endParaRPr lang="ar-SA" sz="3200" b="1" dirty="0" smtClean="0">
              <a:cs typeface="Sultan Medium" pitchFamily="2" charset="-78"/>
            </a:endParaRPr>
          </a:p>
          <a:p>
            <a:pPr algn="justLow" fontAlgn="base"/>
            <a:r>
              <a:rPr lang="ar-SA" sz="3200" b="1" dirty="0" smtClean="0">
                <a:cs typeface="Sultan Medium" pitchFamily="2" charset="-78"/>
              </a:rPr>
              <a:t>كما نصت المادة الثانية من النظام على أن انعقاد الاختصاص في تنفيذ أحكام هذا النظام لوزارة التجارة والصناعة </a:t>
            </a:r>
            <a:r>
              <a:rPr lang="ar-SA" sz="3200" b="1" dirty="0" err="1" smtClean="0">
                <a:cs typeface="Sultan Medium" pitchFamily="2" charset="-78"/>
              </a:rPr>
              <a:t>بقيامها</a:t>
            </a:r>
            <a:r>
              <a:rPr lang="ar-SA" sz="3200" b="1" dirty="0" smtClean="0">
                <a:cs typeface="Sultan Medium" pitchFamily="2" charset="-78"/>
              </a:rPr>
              <a:t> بالتفتيش والتحري عن المخالفات وتلقي البلاغات وضبط </a:t>
            </a:r>
            <a:r>
              <a:rPr lang="ar-SA" sz="3200" b="1" dirty="0" err="1" smtClean="0">
                <a:cs typeface="Sultan Medium" pitchFamily="2" charset="-78"/>
              </a:rPr>
              <a:t>المخالفات </a:t>
            </a:r>
            <a:r>
              <a:rPr lang="ar-SA" sz="3200" b="1" dirty="0" smtClean="0">
                <a:cs typeface="Sultan Medium" pitchFamily="2" charset="-78"/>
              </a:rPr>
              <a:t>، وكذلك كل جهة تتولى إصدار تراخيص ممارسة أي نشاط تجاري يتعين عليها متابعة المنشآت والمحلات التي رخصت </a:t>
            </a:r>
            <a:r>
              <a:rPr lang="ar-SA" sz="3200" b="1" dirty="0" err="1" smtClean="0">
                <a:cs typeface="Sultan Medium" pitchFamily="2" charset="-78"/>
              </a:rPr>
              <a:t>لها </a:t>
            </a:r>
            <a:r>
              <a:rPr lang="ar-SA" sz="3200" b="1" dirty="0" smtClean="0">
                <a:cs typeface="Sultan Medium" pitchFamily="2" charset="-78"/>
              </a:rPr>
              <a:t>، وذلك للتحقق من نظامية أوضاعها وإبلاغ وزارة التجارة والصناعة بما تكتشفه من مخالفات في مجال التستر، بالإضافة للأجهزة الرقابية والدوائر الحكومية كل في نطاق عمله </a:t>
            </a:r>
            <a:r>
              <a:rPr lang="ar-SA" sz="3200" b="1" dirty="0" err="1" smtClean="0">
                <a:cs typeface="Sultan Medium" pitchFamily="2" charset="-78"/>
              </a:rPr>
              <a:t>وإختصاصه</a:t>
            </a:r>
            <a:r>
              <a:rPr lang="ar-SA" sz="3200" b="1" dirty="0" err="1" smtClean="0"/>
              <a:t>.</a:t>
            </a:r>
            <a:endParaRPr lang="en-US" sz="32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22</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217087"/>
          </a:xfrm>
          <a:prstGeom prst="rect">
            <a:avLst/>
          </a:prstGeom>
          <a:noFill/>
        </p:spPr>
        <p:txBody>
          <a:bodyPr wrap="square" rtlCol="0">
            <a:spAutoFit/>
          </a:bodyPr>
          <a:lstStyle/>
          <a:p>
            <a:pPr algn="ctr" fontAlgn="base"/>
            <a:r>
              <a:rPr lang="ar-SA" sz="4200" b="1" u="sng" dirty="0" smtClean="0">
                <a:cs typeface="Sultan Medium" pitchFamily="2" charset="-78"/>
              </a:rPr>
              <a:t>ثالثاً: أدلة الإدانة في جريمة التستر التجاري</a:t>
            </a:r>
            <a:endParaRPr lang="en-US" sz="4200" b="1" u="sng" dirty="0" smtClean="0">
              <a:cs typeface="Sultan Medium" pitchFamily="2" charset="-78"/>
            </a:endParaRPr>
          </a:p>
          <a:p>
            <a:pPr algn="justLow" fontAlgn="base"/>
            <a:endParaRPr lang="ar-SA" sz="3400" b="1" u="sng" dirty="0" smtClean="0">
              <a:cs typeface="Sultan Medium" pitchFamily="2" charset="-78"/>
            </a:endParaRPr>
          </a:p>
          <a:p>
            <a:pPr algn="justLow" fontAlgn="base"/>
            <a:r>
              <a:rPr lang="ar-SA" sz="3400" b="1" u="sng" dirty="0" smtClean="0">
                <a:cs typeface="Sultan Medium" pitchFamily="2" charset="-78"/>
              </a:rPr>
              <a:t>ومن صور أدلة الإدانة في جريمة التستر </a:t>
            </a:r>
            <a:r>
              <a:rPr lang="ar-SA" sz="3400" b="1" u="sng" dirty="0" err="1" smtClean="0">
                <a:cs typeface="Sultan Medium" pitchFamily="2" charset="-78"/>
              </a:rPr>
              <a:t>التجاري :</a:t>
            </a:r>
            <a:r>
              <a:rPr lang="ar-SA" sz="3400" b="1" u="sng" dirty="0" smtClean="0">
                <a:cs typeface="Sultan Medium" pitchFamily="2" charset="-78"/>
              </a:rPr>
              <a:t> </a:t>
            </a:r>
            <a:endParaRPr lang="en-US" sz="3400" b="1" dirty="0" smtClean="0">
              <a:cs typeface="Sultan Medium" pitchFamily="2" charset="-78"/>
            </a:endParaRPr>
          </a:p>
          <a:p>
            <a:pPr marL="514350" lvl="0" indent="-514350" algn="justLow" fontAlgn="base">
              <a:buFont typeface="Wingdings" pitchFamily="2" charset="2"/>
              <a:buChar char="Ø"/>
            </a:pPr>
            <a:r>
              <a:rPr lang="ar-SA" sz="3200" b="1" dirty="0" smtClean="0">
                <a:cs typeface="Sultan Medium" pitchFamily="2" charset="-78"/>
              </a:rPr>
              <a:t>ما ترصده وزارة التجارة وإدارة مكافحة الغش التجاري والجهات المعنية بإصدار تراخيص المحلات والمنشآت التجارية من مخالفات نظامية.</a:t>
            </a:r>
            <a:endParaRPr lang="en-US" sz="3200" b="1" dirty="0" smtClean="0">
              <a:cs typeface="Sultan Medium" pitchFamily="2" charset="-78"/>
            </a:endParaRPr>
          </a:p>
          <a:p>
            <a:pPr marL="514350" lvl="0" indent="-514350" algn="justLow" fontAlgn="base">
              <a:buFont typeface="Wingdings" pitchFamily="2" charset="2"/>
              <a:buChar char="Ø"/>
            </a:pPr>
            <a:r>
              <a:rPr lang="ar-SA" sz="3200" b="1" dirty="0" smtClean="0">
                <a:cs typeface="Sultan Medium" pitchFamily="2" charset="-78"/>
              </a:rPr>
              <a:t>ما ترصده مؤسسة النقد السعودي والبنوك والمصارف من تحركات مالية أو تحويلات غير طبيعية في حسابات المواطنين والوافدين.</a:t>
            </a:r>
          </a:p>
          <a:p>
            <a:pPr marL="514350" indent="-514350" algn="justLow" fontAlgn="base">
              <a:buFont typeface="Wingdings" pitchFamily="2" charset="2"/>
              <a:buChar char="Ø"/>
            </a:pPr>
            <a:r>
              <a:rPr lang="ar-SA" sz="3200" b="1" dirty="0" smtClean="0">
                <a:cs typeface="Sultan Medium" pitchFamily="2" charset="-78"/>
              </a:rPr>
              <a:t>ما ترصده هيئة التحقيق والادعاء العام أثناء التحقيق في جرائم أخرى.</a:t>
            </a:r>
            <a:endParaRPr lang="en-US" sz="3200" b="1" dirty="0" smtClean="0">
              <a:cs typeface="Sultan Medium" pitchFamily="2" charset="-78"/>
            </a:endParaRPr>
          </a:p>
          <a:p>
            <a:pPr lvl="0" algn="justLow" fontAlgn="base"/>
            <a:endParaRPr lang="en-US" sz="3200" b="1"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23</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816977"/>
          </a:xfrm>
          <a:prstGeom prst="rect">
            <a:avLst/>
          </a:prstGeom>
          <a:noFill/>
        </p:spPr>
        <p:txBody>
          <a:bodyPr wrap="square" rtlCol="0">
            <a:spAutoFit/>
          </a:bodyPr>
          <a:lstStyle/>
          <a:p>
            <a:pPr algn="ctr" fontAlgn="base"/>
            <a:r>
              <a:rPr lang="ar-SA" sz="4200" b="1" u="sng" dirty="0" smtClean="0">
                <a:cs typeface="Sultan Medium" pitchFamily="2" charset="-78"/>
              </a:rPr>
              <a:t>ثالثاً: أدلة الإدانة في جريمة التستر التجاري</a:t>
            </a:r>
          </a:p>
          <a:p>
            <a:pPr algn="ctr" fontAlgn="base"/>
            <a:endParaRPr lang="en-US" sz="4200" b="1" u="sng" dirty="0" smtClean="0">
              <a:cs typeface="Sultan Medium" pitchFamily="2" charset="-78"/>
            </a:endParaRPr>
          </a:p>
          <a:p>
            <a:pPr marL="514350" lvl="0" indent="-514350" fontAlgn="base">
              <a:buFont typeface="Wingdings" pitchFamily="2" charset="2"/>
              <a:buChar char="Ø"/>
            </a:pPr>
            <a:r>
              <a:rPr lang="ar-SA" sz="3200" b="1" dirty="0" smtClean="0">
                <a:cs typeface="Sultan Medium" pitchFamily="2" charset="-78"/>
              </a:rPr>
              <a:t>ما ترصده هيئة مكافحة الفساد وهيئة الرقابة والتحقيق من مخالفات </a:t>
            </a:r>
            <a:r>
              <a:rPr lang="ar-SA" sz="3200" b="1" dirty="0" err="1" smtClean="0">
                <a:cs typeface="Sultan Medium" pitchFamily="2" charset="-78"/>
              </a:rPr>
              <a:t>إدارية .</a:t>
            </a:r>
            <a:endParaRPr lang="en-US" sz="3200" b="1" dirty="0" smtClean="0">
              <a:cs typeface="Sultan Medium" pitchFamily="2" charset="-78"/>
            </a:endParaRPr>
          </a:p>
          <a:p>
            <a:pPr lvl="0" algn="justLow" fontAlgn="base">
              <a:buFont typeface="Wingdings" pitchFamily="2" charset="2"/>
              <a:buChar char="Ø"/>
            </a:pPr>
            <a:r>
              <a:rPr lang="ar-SA" sz="3200" b="1" dirty="0" smtClean="0">
                <a:cs typeface="Sultan Medium" pitchFamily="2" charset="-78"/>
              </a:rPr>
              <a:t>ما يرصده مكتب العمل خلال جوالات التفتيش على المكاتب والمؤسسات والشركات.</a:t>
            </a:r>
            <a:endParaRPr lang="en-US" sz="3200" b="1" dirty="0" smtClean="0">
              <a:cs typeface="Sultan Medium" pitchFamily="2" charset="-78"/>
            </a:endParaRPr>
          </a:p>
          <a:p>
            <a:pPr lvl="0" algn="justLow" fontAlgn="base">
              <a:buFont typeface="Wingdings" pitchFamily="2" charset="2"/>
              <a:buChar char="Ø"/>
            </a:pPr>
            <a:r>
              <a:rPr lang="ar-SA" sz="3200" b="1" dirty="0" smtClean="0">
                <a:cs typeface="Sultan Medium" pitchFamily="2" charset="-78"/>
              </a:rPr>
              <a:t>عمليات التبليغ من المواطنين أو المستثمرين وإقرار الأشخاص على أنفسهم بالتستر التجاري.</a:t>
            </a:r>
            <a:endParaRPr lang="en-US" sz="3200" b="1" dirty="0" smtClean="0">
              <a:cs typeface="Sultan Medium" pitchFamily="2" charset="-78"/>
            </a:endParaRPr>
          </a:p>
          <a:p>
            <a:pPr lvl="0" algn="justLow" fontAlgn="base">
              <a:buFont typeface="Wingdings" pitchFamily="2" charset="2"/>
              <a:buChar char="Ø"/>
            </a:pPr>
            <a:r>
              <a:rPr lang="ar-SA" sz="3200" b="1" dirty="0" smtClean="0">
                <a:cs typeface="Sultan Medium" pitchFamily="2" charset="-78"/>
              </a:rPr>
              <a:t>جميع مخالفات نظام مكافحة التستر التجاري ونظام غسل الأموال والإقامة والاستثمار وغيرها.</a:t>
            </a:r>
            <a:endParaRPr lang="en-US" sz="3200" b="1" dirty="0" smtClean="0">
              <a:cs typeface="Sultan Medium" pitchFamily="2" charset="-78"/>
            </a:endParaRPr>
          </a:p>
          <a:p>
            <a:pPr lvl="0" algn="justLow" fontAlgn="base"/>
            <a:endParaRPr lang="en-US" sz="32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24</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878532"/>
          </a:xfrm>
          <a:prstGeom prst="rect">
            <a:avLst/>
          </a:prstGeom>
          <a:noFill/>
        </p:spPr>
        <p:txBody>
          <a:bodyPr wrap="square" rtlCol="0">
            <a:spAutoFit/>
          </a:bodyPr>
          <a:lstStyle/>
          <a:p>
            <a:pPr algn="ctr" fontAlgn="base"/>
            <a:r>
              <a:rPr lang="ar-SA" sz="4400" b="1" u="sng" dirty="0" smtClean="0">
                <a:cs typeface="Sultan Medium" pitchFamily="2" charset="-78"/>
              </a:rPr>
              <a:t>رابعاً: خطورة وسلبيات التستر التجاري على الاقتصاد الوطني </a:t>
            </a:r>
            <a:endParaRPr lang="en-US" sz="4400" b="1" u="sng" dirty="0" smtClean="0">
              <a:cs typeface="Sultan Medium" pitchFamily="2" charset="-78"/>
            </a:endParaRPr>
          </a:p>
          <a:p>
            <a:pPr algn="justLow" fontAlgn="base"/>
            <a:r>
              <a:rPr lang="ar-SA" sz="3200" b="1" dirty="0" smtClean="0">
                <a:cs typeface="Sultan Medium" pitchFamily="2" charset="-78"/>
              </a:rPr>
              <a:t>مما لا شك فيه أن للتستر التجاري آثاراً سلبية على الاقتصاد الوطني حيث يؤدي إلى تحويل معظم الأرباح الناجمة عنه إلى خارج </a:t>
            </a:r>
            <a:r>
              <a:rPr lang="ar-SA" sz="3200" b="1" dirty="0" err="1" smtClean="0">
                <a:cs typeface="Sultan Medium" pitchFamily="2" charset="-78"/>
              </a:rPr>
              <a:t>البلاد </a:t>
            </a:r>
            <a:r>
              <a:rPr lang="ar-SA" sz="3200" b="1" dirty="0" smtClean="0">
                <a:cs typeface="Sultan Medium" pitchFamily="2" charset="-78"/>
              </a:rPr>
              <a:t>، كما ينتج عنه منافسة غير مشروعة للمواطنين لاسيما أصحاب المشروعات الصغيرة </a:t>
            </a:r>
            <a:r>
              <a:rPr lang="ar-SA" sz="3200" b="1" dirty="0" err="1" smtClean="0">
                <a:cs typeface="Sultan Medium" pitchFamily="2" charset="-78"/>
              </a:rPr>
              <a:t>والمتوسطة </a:t>
            </a:r>
            <a:r>
              <a:rPr lang="ar-SA" sz="3200" b="1" dirty="0" smtClean="0">
                <a:cs typeface="Sultan Medium" pitchFamily="2" charset="-78"/>
              </a:rPr>
              <a:t>، كما يؤدي إلى زيادة حالات الغش التجاري وجرائم غسل </a:t>
            </a:r>
            <a:r>
              <a:rPr lang="ar-SA" sz="3200" b="1" dirty="0" err="1" smtClean="0">
                <a:cs typeface="Sultan Medium" pitchFamily="2" charset="-78"/>
              </a:rPr>
              <a:t>الأموال </a:t>
            </a:r>
            <a:r>
              <a:rPr lang="ar-SA" sz="3200" b="1" dirty="0" smtClean="0">
                <a:cs typeface="Sultan Medium" pitchFamily="2" charset="-78"/>
              </a:rPr>
              <a:t>؛ لكون المتستر عليه يسعى إلى تحقيق أقصى ربح في أقصر مدة </a:t>
            </a:r>
            <a:r>
              <a:rPr lang="ar-SA" sz="3200" b="1" dirty="0" err="1" smtClean="0">
                <a:cs typeface="Sultan Medium" pitchFamily="2" charset="-78"/>
              </a:rPr>
              <a:t>ممكنة </a:t>
            </a:r>
            <a:r>
              <a:rPr lang="ar-SA" sz="3200" b="1" dirty="0" smtClean="0">
                <a:cs typeface="Sultan Medium" pitchFamily="2" charset="-78"/>
              </a:rPr>
              <a:t>، حتى وإن كان ذلك على حساب جودة المنتج ومصلحة المستهلك لافتقاره للحس الوطني واستمرائه مخالفة </a:t>
            </a:r>
            <a:r>
              <a:rPr lang="ar-SA" sz="3200" b="1" dirty="0" err="1" smtClean="0">
                <a:cs typeface="Sultan Medium" pitchFamily="2" charset="-78"/>
              </a:rPr>
              <a:t>النظام .</a:t>
            </a:r>
            <a:endParaRPr lang="en-US" sz="32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25</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309420"/>
          </a:xfrm>
          <a:prstGeom prst="rect">
            <a:avLst/>
          </a:prstGeom>
          <a:noFill/>
        </p:spPr>
        <p:txBody>
          <a:bodyPr wrap="square" rtlCol="0">
            <a:spAutoFit/>
          </a:bodyPr>
          <a:lstStyle/>
          <a:p>
            <a:pPr algn="ctr" fontAlgn="base"/>
            <a:r>
              <a:rPr lang="ar-SA" sz="4000" b="1" u="sng" dirty="0" smtClean="0">
                <a:cs typeface="Sultan Medium" pitchFamily="2" charset="-78"/>
              </a:rPr>
              <a:t>رابعاً: خطورة وسلبيات التستر التجاري على الاقتصاد الوطني</a:t>
            </a:r>
            <a:endParaRPr lang="en-US" sz="4000" b="1" u="sng" dirty="0" smtClean="0">
              <a:cs typeface="Sultan Medium" pitchFamily="2" charset="-78"/>
            </a:endParaRPr>
          </a:p>
          <a:p>
            <a:pPr algn="justLow" fontAlgn="base"/>
            <a:r>
              <a:rPr lang="ar-SA" sz="3200" b="1" dirty="0" smtClean="0">
                <a:cs typeface="Sultan Medium" pitchFamily="2" charset="-78"/>
              </a:rPr>
              <a:t>فضلاً عن أن التستر وسيلة غير نظامية للتهرب من الالتزامات التي يفرضها النظام على الوافدين عند ممارستهم للأعمال المصرح لهم القيام </a:t>
            </a:r>
            <a:r>
              <a:rPr lang="ar-SA" sz="3200" b="1" dirty="0" err="1" smtClean="0">
                <a:cs typeface="Sultan Medium" pitchFamily="2" charset="-78"/>
              </a:rPr>
              <a:t>بها</a:t>
            </a:r>
            <a:r>
              <a:rPr lang="ar-SA" sz="3200" b="1" dirty="0" smtClean="0">
                <a:cs typeface="Sultan Medium" pitchFamily="2" charset="-78"/>
              </a:rPr>
              <a:t> مثل: دفع رسوم تراخيص الاستثمار ودفع الضرائب والاستفادة دون وجه حق من الإعانات والإعفاءات </a:t>
            </a:r>
            <a:r>
              <a:rPr lang="ar-SA" sz="3200" b="1" dirty="0" err="1" smtClean="0">
                <a:cs typeface="Sultan Medium" pitchFamily="2" charset="-78"/>
              </a:rPr>
              <a:t>الحكومية </a:t>
            </a:r>
            <a:r>
              <a:rPr lang="ar-SA" sz="3200" b="1" dirty="0" smtClean="0">
                <a:cs typeface="Sultan Medium" pitchFamily="2" charset="-78"/>
              </a:rPr>
              <a:t>، كما يؤدي أيضاً إلى اكتساب الأجانب الخبرات العملية على حساب المواطنين كما أنه يسهم في زيادة البطالة وإحباط همم المواطنين في كسب الخبرات وممارسة النشاطات المختلفة عن طريق إغرائهم بالحصول على مبلغ مالي زهيد دون جهد مقابل تسهيل عمل </a:t>
            </a:r>
            <a:r>
              <a:rPr lang="ar-SA" sz="3200" b="1" dirty="0" err="1" smtClean="0">
                <a:cs typeface="Sultan Medium" pitchFamily="2" charset="-78"/>
              </a:rPr>
              <a:t>المتستر .</a:t>
            </a:r>
            <a:r>
              <a:rPr lang="ar-SA" sz="3200" b="1" dirty="0" smtClean="0">
                <a:cs typeface="Sultan Medium" pitchFamily="2" charset="-78"/>
              </a:rPr>
              <a:t> </a:t>
            </a:r>
            <a:endParaRPr lang="en-US" sz="32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26</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893921"/>
          </a:xfrm>
          <a:prstGeom prst="rect">
            <a:avLst/>
          </a:prstGeom>
          <a:noFill/>
        </p:spPr>
        <p:txBody>
          <a:bodyPr wrap="square" rtlCol="0">
            <a:spAutoFit/>
          </a:bodyPr>
          <a:lstStyle/>
          <a:p>
            <a:pPr algn="ctr" fontAlgn="base"/>
            <a:r>
              <a:rPr lang="ar-SA" sz="4000" b="1" u="sng" dirty="0" smtClean="0">
                <a:cs typeface="Sultan Medium" pitchFamily="2" charset="-78"/>
              </a:rPr>
              <a:t>رابعاً: خطورة وسلبيات التستر التجاري على الاقتصاد الوطني</a:t>
            </a:r>
            <a:endParaRPr lang="en-US" sz="4000" b="1" u="sng" dirty="0" smtClean="0">
              <a:cs typeface="Sultan Medium" pitchFamily="2" charset="-78"/>
            </a:endParaRPr>
          </a:p>
          <a:p>
            <a:pPr algn="justLow" fontAlgn="base"/>
            <a:r>
              <a:rPr lang="ar-SA" sz="2700" b="1" dirty="0" smtClean="0">
                <a:cs typeface="Sultan Medium" pitchFamily="2" charset="-78"/>
              </a:rPr>
              <a:t>أو بسبب عزوف بعض المواطنين عن القيام ببعض الأعمال المهنية أو الحرفية بسبب العادات الاجتماعية، وما قد ينطوي عليه من توريط المتستر بالالتزامات والديون دون علمه </a:t>
            </a:r>
            <a:r>
              <a:rPr lang="ar-SA" sz="2700" b="1" dirty="0" err="1" smtClean="0">
                <a:cs typeface="Sultan Medium" pitchFamily="2" charset="-78"/>
              </a:rPr>
              <a:t>وفوق</a:t>
            </a:r>
            <a:r>
              <a:rPr lang="ar-SA" sz="2700" b="1" dirty="0" smtClean="0">
                <a:cs typeface="Sultan Medium" pitchFamily="2" charset="-78"/>
              </a:rPr>
              <a:t> مقدرته </a:t>
            </a:r>
            <a:r>
              <a:rPr lang="ar-SA" sz="2700" b="1" dirty="0" err="1" smtClean="0">
                <a:cs typeface="Sultan Medium" pitchFamily="2" charset="-78"/>
              </a:rPr>
              <a:t>المالية.</a:t>
            </a:r>
            <a:r>
              <a:rPr lang="ar-SA" sz="2700" b="1" dirty="0" smtClean="0">
                <a:cs typeface="Sultan Medium" pitchFamily="2" charset="-78"/>
              </a:rPr>
              <a:t> كما تشكل ظاهرة التستر إرهاقاً للدولة نتيجة تضخم أعباء الإنفاق على المرافق العامة مثل الصحة والتعليم والأمن والمياه والكهرباء وزيادة أعداد السيارات وما تسببه من ازدحام في  الشوارع وعرقلة المرور ورفع معدلات التلوث نتيجة كثرة الوافدين واستقدام المتسترين لأبناء جلدتهم وغير ذلك من السلبيات التي لا حصر </a:t>
            </a:r>
            <a:r>
              <a:rPr lang="ar-SA" sz="2700" b="1" dirty="0" err="1" smtClean="0">
                <a:cs typeface="Sultan Medium" pitchFamily="2" charset="-78"/>
              </a:rPr>
              <a:t>لها </a:t>
            </a:r>
            <a:r>
              <a:rPr lang="ar-SA" sz="2700" b="1" dirty="0" smtClean="0">
                <a:cs typeface="Sultan Medium" pitchFamily="2" charset="-78"/>
              </a:rPr>
              <a:t>، إذ أن كل مخالفة نظامية ينجم عنها كوارث مجتمعية </a:t>
            </a:r>
            <a:r>
              <a:rPr lang="ar-SA" sz="2700" b="1" dirty="0" err="1" smtClean="0">
                <a:cs typeface="Sultan Medium" pitchFamily="2" charset="-78"/>
              </a:rPr>
              <a:t>وإنسانية </a:t>
            </a:r>
            <a:r>
              <a:rPr lang="ar-SA" sz="2700" b="1" dirty="0" smtClean="0">
                <a:cs typeface="Sultan Medium" pitchFamily="2" charset="-78"/>
              </a:rPr>
              <a:t>، فما كان من الأمر بد سوى إصدار نظام مكافحة التستر التجاري لضبط إيقاع الحياة واستقرار الأوضاع الاقتصادية والاجتماعية داخل الوطن.</a:t>
            </a:r>
            <a:endParaRPr lang="en-US" sz="2700" b="1"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27</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1268760"/>
            <a:ext cx="8101408" cy="4524315"/>
          </a:xfrm>
          <a:prstGeom prst="rect">
            <a:avLst/>
          </a:prstGeom>
          <a:noFill/>
        </p:spPr>
        <p:txBody>
          <a:bodyPr wrap="square" rtlCol="0">
            <a:spAutoFit/>
          </a:bodyPr>
          <a:lstStyle/>
          <a:p>
            <a:pPr algn="ctr" fontAlgn="base"/>
            <a:r>
              <a:rPr lang="ar-SA" sz="4800" b="1" dirty="0" smtClean="0">
                <a:cs typeface="Sultan Medium" pitchFamily="2" charset="-78"/>
              </a:rPr>
              <a:t>ولبيان مدى خطورة التستر التجاري على الاقتصاد الوطني نورد بعض الأرقام الإحصائية الصادرة من وزارة التجارة والصناعة وهيئة التحقيق والادعاء العام لعدد قضايا التستر التي تم ضبطها</a:t>
            </a:r>
            <a:r>
              <a:rPr lang="ar-SA" sz="4800" b="1" baseline="30000" dirty="0" err="1" smtClean="0">
                <a:cs typeface="Sultan Medium" pitchFamily="2" charset="-78"/>
              </a:rPr>
              <a:t>(</a:t>
            </a:r>
            <a:r>
              <a:rPr lang="ar-SA" sz="4800" b="1" baseline="30000" dirty="0" smtClean="0">
                <a:cs typeface="Sultan Medium" pitchFamily="2" charset="-78"/>
              </a:rPr>
              <a:t>)</a:t>
            </a:r>
            <a:r>
              <a:rPr lang="ar-SA" sz="4800" b="1" dirty="0" smtClean="0">
                <a:cs typeface="Sultan Medium" pitchFamily="2" charset="-78"/>
              </a:rPr>
              <a:t> وهي </a:t>
            </a:r>
            <a:r>
              <a:rPr lang="ar-SA" sz="4800" b="1" dirty="0" err="1" smtClean="0">
                <a:cs typeface="Sultan Medium" pitchFamily="2" charset="-78"/>
              </a:rPr>
              <a:t>كالآتي:</a:t>
            </a:r>
            <a:endParaRPr lang="ar-SA" sz="4800" b="1"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28</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217087"/>
          </a:xfrm>
          <a:prstGeom prst="rect">
            <a:avLst/>
          </a:prstGeom>
          <a:noFill/>
        </p:spPr>
        <p:txBody>
          <a:bodyPr wrap="square" rtlCol="0">
            <a:spAutoFit/>
          </a:bodyPr>
          <a:lstStyle/>
          <a:p>
            <a:pPr lvl="0" algn="justLow" fontAlgn="base"/>
            <a:r>
              <a:rPr lang="ar-SA" sz="3000" b="1" dirty="0" smtClean="0">
                <a:cs typeface="Sultan Medium" pitchFamily="2" charset="-78"/>
              </a:rPr>
              <a:t>(1) بلغ </a:t>
            </a:r>
            <a:r>
              <a:rPr lang="ar-SA" sz="3000" b="1" u="sng" dirty="0" smtClean="0">
                <a:cs typeface="Sultan Medium" pitchFamily="2" charset="-78"/>
              </a:rPr>
              <a:t>عدد القضايا المنظورة </a:t>
            </a:r>
            <a:r>
              <a:rPr lang="ar-SA" sz="3000" b="1" dirty="0" smtClean="0">
                <a:cs typeface="Sultan Medium" pitchFamily="2" charset="-78"/>
              </a:rPr>
              <a:t>حاليًا في وزارة التجارة والصناعة </a:t>
            </a:r>
            <a:r>
              <a:rPr lang="ar-SA" sz="3400" b="1" u="sng" dirty="0" smtClean="0">
                <a:cs typeface="Sultan Medium" pitchFamily="2" charset="-78"/>
              </a:rPr>
              <a:t>أكثر من  1064 </a:t>
            </a:r>
            <a:r>
              <a:rPr lang="ar-SA" sz="3400" b="1" u="sng" dirty="0" err="1" smtClean="0">
                <a:cs typeface="Sultan Medium" pitchFamily="2" charset="-78"/>
              </a:rPr>
              <a:t>قضية </a:t>
            </a:r>
            <a:r>
              <a:rPr lang="ar-SA" sz="3400" b="1" u="sng" dirty="0" smtClean="0">
                <a:cs typeface="Sultan Medium" pitchFamily="2" charset="-78"/>
              </a:rPr>
              <a:t>“تستر تجاري</a:t>
            </a:r>
            <a:r>
              <a:rPr lang="ar-SA" sz="3400" b="1" dirty="0" smtClean="0">
                <a:cs typeface="Sultan Medium" pitchFamily="2" charset="-78"/>
              </a:rPr>
              <a:t>”، </a:t>
            </a:r>
            <a:r>
              <a:rPr lang="ar-SA" sz="3000" b="1" dirty="0" smtClean="0">
                <a:cs typeface="Sultan Medium" pitchFamily="2" charset="-78"/>
              </a:rPr>
              <a:t>وهي التي وردت من جهات حكومية أو مواطنين ومقيمين، أو نتيجة للجولات التفتيشية لأعضاء ضبط التستر التجاري، كما بلغ </a:t>
            </a:r>
            <a:r>
              <a:rPr lang="ar-SA" sz="3000" b="1" u="sng" dirty="0" smtClean="0">
                <a:cs typeface="Sultan Medium" pitchFamily="2" charset="-78"/>
              </a:rPr>
              <a:t>عدد القضايا المحالة لهيئة التحقيق والادعاء العام </a:t>
            </a:r>
            <a:r>
              <a:rPr lang="ar-SA" sz="3000" b="1" dirty="0" smtClean="0">
                <a:cs typeface="Sultan Medium" pitchFamily="2" charset="-78"/>
              </a:rPr>
              <a:t>بموجب </a:t>
            </a:r>
            <a:r>
              <a:rPr lang="ar-SA" sz="3000" b="1" dirty="0" err="1" smtClean="0">
                <a:cs typeface="Sultan Medium" pitchFamily="2" charset="-78"/>
              </a:rPr>
              <a:t>المادة </a:t>
            </a:r>
            <a:r>
              <a:rPr lang="ar-SA" sz="3000" b="1" dirty="0" smtClean="0">
                <a:cs typeface="Sultan Medium" pitchFamily="2" charset="-78"/>
              </a:rPr>
              <a:t>“الثانية” من نظام مكافحة التستر التجاري </a:t>
            </a:r>
            <a:r>
              <a:rPr lang="ar-SA" sz="3200" b="1" u="sng" dirty="0" smtClean="0">
                <a:cs typeface="Sultan Medium" pitchFamily="2" charset="-78"/>
              </a:rPr>
              <a:t>أكثر من 580 قضية</a:t>
            </a:r>
            <a:r>
              <a:rPr lang="ar-SA" sz="3000" b="1" dirty="0" smtClean="0">
                <a:cs typeface="Sultan Medium" pitchFamily="2" charset="-78"/>
              </a:rPr>
              <a:t>، وذلك لاختصاصها بالتحقيق والادعاء في مخالفة أحكام نظام مكافحة التستر التجاري، </a:t>
            </a:r>
            <a:r>
              <a:rPr lang="ar-SA" sz="3000" b="1" dirty="0" err="1" smtClean="0">
                <a:cs typeface="Sultan Medium" pitchFamily="2" charset="-78"/>
              </a:rPr>
              <a:t>وجاءت </a:t>
            </a:r>
            <a:r>
              <a:rPr lang="ar-SA" sz="3000" b="1" dirty="0" smtClean="0">
                <a:cs typeface="Sultan Medium" pitchFamily="2" charset="-78"/>
              </a:rPr>
              <a:t>“محافظة جدة” على رأس قضايا التستّر بــأكثر من 244 قضية، ثم المدينة المنورة بأكثر من ـ 216 قضية، ثم الرياض بأكثر  من 200 </a:t>
            </a:r>
            <a:r>
              <a:rPr lang="ar-SA" sz="3000" b="1" dirty="0" err="1" smtClean="0">
                <a:cs typeface="Sultan Medium" pitchFamily="2" charset="-78"/>
              </a:rPr>
              <a:t>قضية </a:t>
            </a:r>
            <a:r>
              <a:rPr lang="ar-SA" sz="3000" b="1" dirty="0" smtClean="0">
                <a:cs typeface="Sultan Medium" pitchFamily="2" charset="-78"/>
              </a:rPr>
              <a:t>، وبينت الوزارة تعدد النشاطات التجارية لتلك القضايا حيث تصدر قطاعي المقاولات وتجارة التجزئة تلك </a:t>
            </a:r>
            <a:r>
              <a:rPr lang="ar-SA" sz="3000" b="1" dirty="0" err="1" smtClean="0">
                <a:cs typeface="Sultan Medium" pitchFamily="2" charset="-78"/>
              </a:rPr>
              <a:t>النشاطات </a:t>
            </a:r>
            <a:r>
              <a:rPr lang="ar-SA" sz="3000" b="1" baseline="30000" dirty="0" err="1" smtClean="0">
                <a:cs typeface="Sultan Medium" pitchFamily="2" charset="-78"/>
              </a:rPr>
              <a:t>()</a:t>
            </a:r>
            <a:r>
              <a:rPr lang="ar-SA" sz="3000" b="1" dirty="0" err="1" smtClean="0">
                <a:cs typeface="Sultan Medium" pitchFamily="2" charset="-78"/>
              </a:rPr>
              <a:t> .</a:t>
            </a:r>
            <a:endParaRPr lang="en-US" sz="30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892023" y="6340853"/>
            <a:ext cx="2133600" cy="365125"/>
          </a:xfrm>
          <a:ln>
            <a:noFill/>
          </a:ln>
        </p:spPr>
        <p:txBody>
          <a:bodyPr/>
          <a:lstStyle/>
          <a:p>
            <a:r>
              <a:rPr lang="ar-SA" sz="2800" b="1" dirty="0" smtClean="0">
                <a:solidFill>
                  <a:prstClr val="white"/>
                </a:solidFill>
              </a:rPr>
              <a:t>2</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323528" y="1052736"/>
            <a:ext cx="7920880" cy="5139869"/>
          </a:xfrm>
          <a:prstGeom prst="rect">
            <a:avLst/>
          </a:prstGeom>
          <a:noFill/>
        </p:spPr>
        <p:txBody>
          <a:bodyPr wrap="square" rtlCol="0">
            <a:spAutoFit/>
          </a:bodyPr>
          <a:lstStyle/>
          <a:p>
            <a:pPr algn="ctr" fontAlgn="base"/>
            <a:r>
              <a:rPr lang="ar-SA" sz="4800" b="1" u="sng" dirty="0" smtClean="0">
                <a:cs typeface="Sultan Medium" pitchFamily="2" charset="-78"/>
              </a:rPr>
              <a:t>مقدمة</a:t>
            </a:r>
            <a:endParaRPr lang="en-US" sz="4800" b="1" u="sng" dirty="0" smtClean="0">
              <a:cs typeface="Sultan Medium" pitchFamily="2" charset="-78"/>
            </a:endParaRPr>
          </a:p>
          <a:p>
            <a:pPr algn="ctr" fontAlgn="base"/>
            <a:r>
              <a:rPr lang="ar-SA" sz="4000" b="1" dirty="0" smtClean="0">
                <a:cs typeface="Sultan Medium" pitchFamily="2" charset="-78"/>
              </a:rPr>
              <a:t> تأتي هذه المحاضرة إيماناً مني بواجبي الوطني والمهني كأحد أبناء هذا الوطن وأحد المحامين المقيدين بالإدارة العامة للمحاماة بوزارة </a:t>
            </a:r>
            <a:r>
              <a:rPr lang="ar-SA" sz="4000" b="1" dirty="0" err="1" smtClean="0">
                <a:cs typeface="Sultan Medium" pitchFamily="2" charset="-78"/>
              </a:rPr>
              <a:t>العدل </a:t>
            </a:r>
            <a:r>
              <a:rPr lang="ar-SA" sz="4000" b="1" dirty="0" smtClean="0">
                <a:cs typeface="Sultan Medium" pitchFamily="2" charset="-78"/>
              </a:rPr>
              <a:t>، وأحد مؤسسي شركة مهنية للمحاماة والاستشارات </a:t>
            </a:r>
            <a:r>
              <a:rPr lang="ar-SA" sz="4000" b="1" dirty="0" err="1" smtClean="0">
                <a:cs typeface="Sultan Medium" pitchFamily="2" charset="-78"/>
              </a:rPr>
              <a:t>القانونية </a:t>
            </a:r>
            <a:r>
              <a:rPr lang="ar-SA" sz="4000" b="1" dirty="0" smtClean="0">
                <a:cs typeface="Sultan Medium" pitchFamily="2" charset="-78"/>
              </a:rPr>
              <a:t>، إضافة إلى ما تفرضه طبيعة المهنة من أداء واجب نشر الثقافة </a:t>
            </a:r>
            <a:r>
              <a:rPr lang="ar-SA" sz="4000" b="1" dirty="0" err="1" smtClean="0">
                <a:cs typeface="Sultan Medium" pitchFamily="2" charset="-78"/>
              </a:rPr>
              <a:t>القانونية .</a:t>
            </a:r>
            <a:endParaRPr lang="en-US" sz="5400" b="1"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29</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323528" y="1052736"/>
            <a:ext cx="7957392" cy="5632311"/>
          </a:xfrm>
          <a:prstGeom prst="rect">
            <a:avLst/>
          </a:prstGeom>
          <a:noFill/>
        </p:spPr>
        <p:txBody>
          <a:bodyPr wrap="square" rtlCol="0">
            <a:spAutoFit/>
          </a:bodyPr>
          <a:lstStyle/>
          <a:p>
            <a:pPr lvl="0" algn="justLow" fontAlgn="base"/>
            <a:r>
              <a:rPr lang="ar-SA" sz="4000" b="1" dirty="0" smtClean="0">
                <a:cs typeface="Sultan Medium" pitchFamily="2" charset="-78"/>
              </a:rPr>
              <a:t>(2) رصدت </a:t>
            </a:r>
            <a:r>
              <a:rPr lang="ar-SA" sz="4000" b="1" u="sng" dirty="0" smtClean="0">
                <a:cs typeface="Sultan Medium" pitchFamily="2" charset="-78"/>
              </a:rPr>
              <a:t>فرق التحري والتفتيش </a:t>
            </a:r>
            <a:r>
              <a:rPr lang="ar-SA" sz="4000" b="1" dirty="0" smtClean="0">
                <a:cs typeface="Sultan Medium" pitchFamily="2" charset="-78"/>
              </a:rPr>
              <a:t>والضبط بوزارة التجارة والصناعة وفروعها ومكاتبها خلال العام </a:t>
            </a:r>
            <a:r>
              <a:rPr lang="ar-SA" sz="4000" b="1" dirty="0" err="1" smtClean="0">
                <a:cs typeface="Sultan Medium" pitchFamily="2" charset="-78"/>
              </a:rPr>
              <a:t>الماضي </a:t>
            </a:r>
            <a:r>
              <a:rPr lang="ar-SA" sz="4000" b="1" u="sng" dirty="0" smtClean="0">
                <a:cs typeface="Sultan Medium" pitchFamily="2" charset="-78"/>
              </a:rPr>
              <a:t>(3206) </a:t>
            </a:r>
            <a:r>
              <a:rPr lang="ar-SA" sz="4000" b="1" u="sng" dirty="0" err="1" smtClean="0">
                <a:cs typeface="Sultan Medium" pitchFamily="2" charset="-78"/>
              </a:rPr>
              <a:t>منشآه</a:t>
            </a:r>
            <a:r>
              <a:rPr lang="ar-SA" sz="4000" b="1" u="sng" dirty="0" smtClean="0">
                <a:cs typeface="Sultan Medium" pitchFamily="2" charset="-78"/>
              </a:rPr>
              <a:t> تجارية يشتبه في مخالفتها لنظام التستّر التجاري </a:t>
            </a:r>
            <a:r>
              <a:rPr lang="ar-SA" sz="4000" b="1" dirty="0" smtClean="0">
                <a:cs typeface="Sultan Medium" pitchFamily="2" charset="-78"/>
              </a:rPr>
              <a:t>ولائحته </a:t>
            </a:r>
            <a:r>
              <a:rPr lang="ar-SA" sz="4000" b="1" dirty="0" err="1" smtClean="0">
                <a:cs typeface="Sultan Medium" pitchFamily="2" charset="-78"/>
              </a:rPr>
              <a:t>التنفيذية.</a:t>
            </a:r>
            <a:r>
              <a:rPr lang="ar-SA" sz="4000" b="1" dirty="0" smtClean="0">
                <a:cs typeface="Sultan Medium" pitchFamily="2" charset="-78"/>
              </a:rPr>
              <a:t> وتصدّرت الإدارة العامة لمكافحة التستّر التجاري بالرياض قائمة الجولات الميدانية </a:t>
            </a:r>
            <a:r>
              <a:rPr lang="ar-SA" sz="4000" b="1" dirty="0" err="1" smtClean="0">
                <a:cs typeface="Sultan Medium" pitchFamily="2" charset="-78"/>
              </a:rPr>
              <a:t>بــ</a:t>
            </a:r>
            <a:r>
              <a:rPr lang="ar-SA" sz="4000" b="1" dirty="0" smtClean="0">
                <a:cs typeface="Sultan Medium" pitchFamily="2" charset="-78"/>
              </a:rPr>
              <a:t> 365 جولة تفتيشية، ومن ثم فرع محافظة جدة </a:t>
            </a:r>
            <a:r>
              <a:rPr lang="ar-SA" sz="4000" b="1" dirty="0" err="1" smtClean="0">
                <a:cs typeface="Sultan Medium" pitchFamily="2" charset="-78"/>
              </a:rPr>
              <a:t>بــ</a:t>
            </a:r>
            <a:r>
              <a:rPr lang="ar-SA" sz="4000" b="1" dirty="0" smtClean="0">
                <a:cs typeface="Sultan Medium" pitchFamily="2" charset="-78"/>
              </a:rPr>
              <a:t> 220 جولة تفتيشية.</a:t>
            </a:r>
            <a:endParaRPr lang="en-US" sz="4000" b="1"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30</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908720"/>
            <a:ext cx="8280920" cy="5201424"/>
          </a:xfrm>
          <a:prstGeom prst="rect">
            <a:avLst/>
          </a:prstGeom>
          <a:noFill/>
        </p:spPr>
        <p:txBody>
          <a:bodyPr wrap="square" rtlCol="0">
            <a:spAutoFit/>
          </a:bodyPr>
          <a:lstStyle/>
          <a:p>
            <a:pPr lvl="0" algn="justLow"/>
            <a:r>
              <a:rPr lang="ar-SA" sz="3600" b="1" dirty="0" smtClean="0">
                <a:cs typeface="Sultan Medium" pitchFamily="2" charset="-78"/>
              </a:rPr>
              <a:t>(3) جاء في بيان إحصائي صادر من </a:t>
            </a:r>
            <a:r>
              <a:rPr lang="ar-SA" sz="3600" b="1" u="sng" dirty="0" smtClean="0">
                <a:cs typeface="Sultan Medium" pitchFamily="2" charset="-78"/>
              </a:rPr>
              <a:t>هيئة التحقيق والادعاء العام </a:t>
            </a:r>
            <a:r>
              <a:rPr lang="ar-SA" sz="3600" b="1" dirty="0" smtClean="0">
                <a:cs typeface="Sultan Medium" pitchFamily="2" charset="-78"/>
              </a:rPr>
              <a:t>إلى أن من بين قضايا الاعتداء على المال التي تم نظرها خلال العام المالي </a:t>
            </a:r>
            <a:r>
              <a:rPr lang="ar-SA" sz="3600" b="1" dirty="0" err="1" smtClean="0">
                <a:cs typeface="Sultan Medium" pitchFamily="2" charset="-78"/>
              </a:rPr>
              <a:t>1430 </a:t>
            </a:r>
            <a:r>
              <a:rPr lang="ar-SA" sz="3600" b="1" dirty="0" smtClean="0">
                <a:cs typeface="Sultan Medium" pitchFamily="2" charset="-78"/>
              </a:rPr>
              <a:t>-</a:t>
            </a:r>
            <a:r>
              <a:rPr lang="ar-SA" sz="3600" b="1" dirty="0" err="1" smtClean="0">
                <a:cs typeface="Sultan Medium" pitchFamily="2" charset="-78"/>
              </a:rPr>
              <a:t>1431هـ</a:t>
            </a:r>
            <a:r>
              <a:rPr lang="ar-SA" sz="3600" b="1" dirty="0" smtClean="0">
                <a:cs typeface="Sultan Medium" pitchFamily="2" charset="-78"/>
              </a:rPr>
              <a:t> </a:t>
            </a:r>
            <a:r>
              <a:rPr lang="ar-SA" sz="4000" b="1" u="sng" dirty="0" smtClean="0">
                <a:cs typeface="Sultan Medium" pitchFamily="2" charset="-78"/>
              </a:rPr>
              <a:t>(191) قضية تستر تجاري </a:t>
            </a:r>
            <a:r>
              <a:rPr lang="ar-SA" sz="3600" b="1" dirty="0" smtClean="0">
                <a:cs typeface="Sultan Medium" pitchFamily="2" charset="-78"/>
              </a:rPr>
              <a:t>مع التنويه إلى أن ما يتم التبليغ عنه أو إثباته من هذه الجرائم لا يمثل إلاّ نسبة ضئيلة جداً من الواقع، حيث يعمل المخالفون للنظام على إخفاء مخالفاتهم بأساليب يصعب كشفها لذا سميت بالتستر لكثرة ما يحيط </a:t>
            </a:r>
            <a:r>
              <a:rPr lang="ar-SA" sz="3600" b="1" dirty="0" err="1" smtClean="0">
                <a:cs typeface="Sultan Medium" pitchFamily="2" charset="-78"/>
              </a:rPr>
              <a:t>بها</a:t>
            </a:r>
            <a:r>
              <a:rPr lang="ar-SA" sz="3600" b="1" dirty="0" smtClean="0">
                <a:cs typeface="Sultan Medium" pitchFamily="2" charset="-78"/>
              </a:rPr>
              <a:t> من كتمان تجاه </a:t>
            </a:r>
            <a:r>
              <a:rPr lang="ar-SA" sz="3600" b="1" dirty="0" err="1" smtClean="0">
                <a:cs typeface="Sultan Medium" pitchFamily="2" charset="-78"/>
              </a:rPr>
              <a:t>الآخرين </a:t>
            </a:r>
            <a:r>
              <a:rPr lang="ar-SA" sz="3600" b="1" baseline="30000" dirty="0" err="1" smtClean="0">
                <a:cs typeface="Sultan Medium" pitchFamily="2" charset="-78"/>
              </a:rPr>
              <a:t>()</a:t>
            </a:r>
            <a:r>
              <a:rPr lang="ar-SA" sz="3600" b="1" dirty="0" err="1" smtClean="0">
                <a:cs typeface="Sultan Medium" pitchFamily="2" charset="-78"/>
              </a:rPr>
              <a:t> .</a:t>
            </a:r>
            <a:endParaRPr lang="en-US" sz="3600" b="1"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31</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323528" y="1196752"/>
            <a:ext cx="7957392" cy="4401205"/>
          </a:xfrm>
          <a:prstGeom prst="rect">
            <a:avLst/>
          </a:prstGeom>
          <a:noFill/>
        </p:spPr>
        <p:txBody>
          <a:bodyPr wrap="square" rtlCol="0">
            <a:spAutoFit/>
          </a:bodyPr>
          <a:lstStyle/>
          <a:p>
            <a:pPr lvl="0" algn="justLow"/>
            <a:r>
              <a:rPr lang="ar-SA" sz="4000" b="1" dirty="0" smtClean="0">
                <a:cs typeface="Sultan Medium" pitchFamily="2" charset="-78"/>
              </a:rPr>
              <a:t>(4) من الجدير بالذكر أن عدد </a:t>
            </a:r>
            <a:r>
              <a:rPr lang="ar-SA" sz="4000" b="1" u="sng" dirty="0" smtClean="0">
                <a:cs typeface="Sultan Medium" pitchFamily="2" charset="-78"/>
              </a:rPr>
              <a:t>قضايا التستر </a:t>
            </a:r>
            <a:r>
              <a:rPr lang="ar-SA" sz="4000" b="1" dirty="0" smtClean="0">
                <a:cs typeface="Sultan Medium" pitchFamily="2" charset="-78"/>
              </a:rPr>
              <a:t>التجاري </a:t>
            </a:r>
            <a:r>
              <a:rPr lang="ar-SA" sz="4000" b="1" u="sng" dirty="0" smtClean="0">
                <a:cs typeface="Sultan Medium" pitchFamily="2" charset="-78"/>
              </a:rPr>
              <a:t>في تزايد مستمر </a:t>
            </a:r>
            <a:r>
              <a:rPr lang="ar-SA" sz="4000" b="1" dirty="0" smtClean="0">
                <a:cs typeface="Sultan Medium" pitchFamily="2" charset="-78"/>
              </a:rPr>
              <a:t>حيث بلغت في عام </a:t>
            </a:r>
            <a:r>
              <a:rPr lang="ar-SA" sz="4000" b="1" dirty="0" err="1" smtClean="0">
                <a:cs typeface="Sultan Medium" pitchFamily="2" charset="-78"/>
              </a:rPr>
              <a:t>1410هـ</a:t>
            </a:r>
            <a:r>
              <a:rPr lang="ar-SA" sz="4000" b="1" dirty="0" smtClean="0">
                <a:cs typeface="Sultan Medium" pitchFamily="2" charset="-78"/>
              </a:rPr>
              <a:t> 77 قضية وفي عام </a:t>
            </a:r>
            <a:r>
              <a:rPr lang="ar-SA" sz="4000" b="1" dirty="0" err="1" smtClean="0">
                <a:cs typeface="Sultan Medium" pitchFamily="2" charset="-78"/>
              </a:rPr>
              <a:t>1420هـ</a:t>
            </a:r>
            <a:r>
              <a:rPr lang="ar-SA" sz="4000" b="1" dirty="0" smtClean="0">
                <a:cs typeface="Sultan Medium" pitchFamily="2" charset="-78"/>
              </a:rPr>
              <a:t> 241 </a:t>
            </a:r>
            <a:r>
              <a:rPr lang="ar-SA" sz="4000" b="1" dirty="0" err="1" smtClean="0">
                <a:cs typeface="Sultan Medium" pitchFamily="2" charset="-78"/>
              </a:rPr>
              <a:t>قضية </a:t>
            </a:r>
            <a:r>
              <a:rPr lang="ar-SA" sz="4000" b="1" dirty="0" smtClean="0">
                <a:cs typeface="Sultan Medium" pitchFamily="2" charset="-78"/>
              </a:rPr>
              <a:t>، وفي عام </a:t>
            </a:r>
            <a:r>
              <a:rPr lang="ar-SA" sz="4000" b="1" dirty="0" err="1" smtClean="0">
                <a:cs typeface="Sultan Medium" pitchFamily="2" charset="-78"/>
              </a:rPr>
              <a:t>1430هـ</a:t>
            </a:r>
            <a:r>
              <a:rPr lang="ar-SA" sz="4000" b="1" dirty="0" smtClean="0">
                <a:cs typeface="Sultan Medium" pitchFamily="2" charset="-78"/>
              </a:rPr>
              <a:t> أكثر من 600 قضية وفي عام </a:t>
            </a:r>
            <a:r>
              <a:rPr lang="ar-SA" sz="4000" b="1" dirty="0" err="1" smtClean="0">
                <a:cs typeface="Sultan Medium" pitchFamily="2" charset="-78"/>
              </a:rPr>
              <a:t>1437هـ</a:t>
            </a:r>
            <a:r>
              <a:rPr lang="ar-SA" sz="4000" b="1" dirty="0" smtClean="0">
                <a:cs typeface="Sultan Medium" pitchFamily="2" charset="-78"/>
              </a:rPr>
              <a:t> بلغت حالات الاشتباه في التستر التجاري التي ضبطتها وزارة التجارة وإحالتها لهيئة التحقيق والإدعاء </a:t>
            </a:r>
            <a:r>
              <a:rPr lang="ar-SA" sz="4000" b="1" dirty="0" err="1" smtClean="0">
                <a:cs typeface="Sultan Medium" pitchFamily="2" charset="-78"/>
              </a:rPr>
              <a:t>العام </a:t>
            </a:r>
            <a:r>
              <a:rPr lang="ar-SA" sz="4000" b="1" dirty="0" smtClean="0">
                <a:cs typeface="Sultan Medium" pitchFamily="2" charset="-78"/>
              </a:rPr>
              <a:t>(290) </a:t>
            </a:r>
            <a:r>
              <a:rPr lang="ar-SA" sz="4000" b="1" dirty="0" err="1" smtClean="0">
                <a:cs typeface="Sultan Medium" pitchFamily="2" charset="-78"/>
              </a:rPr>
              <a:t>قضية </a:t>
            </a:r>
            <a:r>
              <a:rPr lang="ar-SA" sz="4000" b="1" baseline="30000" dirty="0" err="1" smtClean="0">
                <a:cs typeface="Sultan Medium" pitchFamily="2" charset="-78"/>
              </a:rPr>
              <a:t>()</a:t>
            </a:r>
            <a:r>
              <a:rPr lang="ar-SA" sz="4000" b="1" dirty="0" err="1" smtClean="0">
                <a:cs typeface="Sultan Medium" pitchFamily="2" charset="-78"/>
              </a:rPr>
              <a:t> .</a:t>
            </a:r>
            <a:endParaRPr lang="en-US" sz="4000" b="1"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32</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847755"/>
          </a:xfrm>
          <a:prstGeom prst="rect">
            <a:avLst/>
          </a:prstGeom>
          <a:noFill/>
        </p:spPr>
        <p:txBody>
          <a:bodyPr wrap="square" rtlCol="0">
            <a:spAutoFit/>
          </a:bodyPr>
          <a:lstStyle/>
          <a:p>
            <a:pPr lvl="0" algn="justLow"/>
            <a:r>
              <a:rPr lang="ar-SA" sz="3400" b="1" dirty="0" smtClean="0">
                <a:cs typeface="Sultan Medium" pitchFamily="2" charset="-78"/>
              </a:rPr>
              <a:t>(5) لقد حذرت وزارة العمل من خطورة التستر التجاري على المنشآت الصغيرة والمتوسطة التي يمتلكها وافدون من الباطن على الاقتصاد </a:t>
            </a:r>
            <a:r>
              <a:rPr lang="ar-SA" sz="3400" b="1" dirty="0" err="1" smtClean="0">
                <a:cs typeface="Sultan Medium" pitchFamily="2" charset="-78"/>
              </a:rPr>
              <a:t>الوطني </a:t>
            </a:r>
            <a:r>
              <a:rPr lang="ar-SA" sz="3400" b="1" baseline="30000" dirty="0" err="1" smtClean="0">
                <a:cs typeface="Sultan Medium" pitchFamily="2" charset="-78"/>
              </a:rPr>
              <a:t>()</a:t>
            </a:r>
            <a:r>
              <a:rPr lang="ar-SA" sz="3400" b="1" dirty="0" err="1" smtClean="0">
                <a:cs typeface="Sultan Medium" pitchFamily="2" charset="-78"/>
              </a:rPr>
              <a:t> </a:t>
            </a:r>
            <a:r>
              <a:rPr lang="ar-SA" sz="3400" b="1" dirty="0" smtClean="0">
                <a:cs typeface="Sultan Medium" pitchFamily="2" charset="-78"/>
              </a:rPr>
              <a:t>، مشيرةً إلى أن هناك جهات </a:t>
            </a:r>
            <a:r>
              <a:rPr lang="ar-SA" sz="3400" b="1" dirty="0" err="1" smtClean="0">
                <a:cs typeface="Sultan Medium" pitchFamily="2" charset="-78"/>
              </a:rPr>
              <a:t>عدة </a:t>
            </a:r>
            <a:r>
              <a:rPr lang="ar-SA" sz="3400" b="1" dirty="0" smtClean="0">
                <a:cs typeface="Sultan Medium" pitchFamily="2" charset="-78"/>
              </a:rPr>
              <a:t>-مثل: وزارة الداخلية، ووزارة التجارة والصناعة- تتكاتف للتقليل من الآثار السلبية لهذا </a:t>
            </a:r>
            <a:r>
              <a:rPr lang="ar-SA" sz="3400" b="1" dirty="0" err="1" smtClean="0">
                <a:cs typeface="Sultan Medium" pitchFamily="2" charset="-78"/>
              </a:rPr>
              <a:t>التستر </a:t>
            </a:r>
            <a:r>
              <a:rPr lang="ar-SA" sz="3400" b="1" dirty="0" smtClean="0">
                <a:cs typeface="Sultan Medium" pitchFamily="2" charset="-78"/>
              </a:rPr>
              <a:t>، كما أن الأرقام في سجلات العمل تؤكد أن المنشآت الصغيرة والمتوسطة مملوكة للسعوديين في الجزء الأكبر منها، إلا أن ما تُعانيه السوق السعودية حاليًّا هو التستر على العمالة الوافدة، وتسجيل السجلات التجارية بأسماء سعوديين، لكن في الواقع فإن من يعمل </a:t>
            </a:r>
            <a:r>
              <a:rPr lang="ar-SA" sz="3400" b="1" dirty="0" err="1" smtClean="0">
                <a:cs typeface="Sultan Medium" pitchFamily="2" charset="-78"/>
              </a:rPr>
              <a:t>بها</a:t>
            </a:r>
            <a:r>
              <a:rPr lang="ar-SA" sz="3400" b="1" dirty="0" smtClean="0">
                <a:cs typeface="Sultan Medium" pitchFamily="2" charset="-78"/>
              </a:rPr>
              <a:t> </a:t>
            </a:r>
            <a:r>
              <a:rPr lang="ar-SA" sz="3400" b="1" dirty="0" err="1" smtClean="0">
                <a:cs typeface="Sultan Medium" pitchFamily="2" charset="-78"/>
              </a:rPr>
              <a:t>وافدون ،</a:t>
            </a:r>
            <a:r>
              <a:rPr lang="ar-SA" sz="3400" b="1" dirty="0" smtClean="0">
                <a:cs typeface="Sultan Medium" pitchFamily="2" charset="-78"/>
              </a:rPr>
              <a:t> </a:t>
            </a:r>
            <a:endParaRPr lang="en-US" sz="34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33</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186309"/>
          </a:xfrm>
          <a:prstGeom prst="rect">
            <a:avLst/>
          </a:prstGeom>
          <a:noFill/>
        </p:spPr>
        <p:txBody>
          <a:bodyPr wrap="square" rtlCol="0">
            <a:spAutoFit/>
          </a:bodyPr>
          <a:lstStyle/>
          <a:p>
            <a:pPr algn="justLow" fontAlgn="base"/>
            <a:r>
              <a:rPr lang="ar-SA" sz="3300" b="1" dirty="0" smtClean="0">
                <a:cs typeface="Sultan Medium" pitchFamily="2" charset="-78"/>
              </a:rPr>
              <a:t>وأن هذا الأمر يُعد مخالفة صريحة لنظام العمل في السعودية، وأن ما تحتاجه السوق هو توعية للمواطنين بأن هذا الأمر يضرُّ مباشرة بالاقتصاد الوطني، لافتًا إلى أن هناك جهات عدة معنية بهذا الأمر تتكاتف مثل وزارة الداخلية ووزارة التجارة والصناعة للتقليل من الآثار السلبية للتستر التجاري.</a:t>
            </a:r>
            <a:endParaRPr lang="en-US" sz="3300" b="1" dirty="0" smtClean="0">
              <a:cs typeface="Sultan Medium" pitchFamily="2" charset="-78"/>
            </a:endParaRPr>
          </a:p>
          <a:p>
            <a:pPr lvl="0" algn="justLow"/>
            <a:r>
              <a:rPr lang="ar-SA" sz="3300" b="1" dirty="0" smtClean="0">
                <a:cs typeface="Sultan Medium" pitchFamily="2" charset="-78"/>
              </a:rPr>
              <a:t>(6) لقد وصلت تحويلات الاجانب حدا مدمرا للاقتصاد الوطني بلغ 153 مليار سنويا بحسب الاحصاءات المنشورة في الصحف السعودية وللحد من هذه التحويلات مع القناعة بالحاجة الى وجود الايدي العاملة الأجنبية يقتضي الأمر التكاتف من الجهات المعنية في </a:t>
            </a:r>
            <a:r>
              <a:rPr lang="ar-SA" sz="3300" b="1" dirty="0" err="1" smtClean="0">
                <a:cs typeface="Sultan Medium" pitchFamily="2" charset="-78"/>
              </a:rPr>
              <a:t>تفعيل</a:t>
            </a:r>
            <a:r>
              <a:rPr lang="ar-SA" sz="3300" b="1" dirty="0" smtClean="0">
                <a:cs typeface="Sultan Medium" pitchFamily="2" charset="-78"/>
              </a:rPr>
              <a:t> نظام التستر بكل </a:t>
            </a:r>
            <a:r>
              <a:rPr lang="ar-SA" sz="3300" b="1" dirty="0" err="1" smtClean="0">
                <a:cs typeface="Sultan Medium" pitchFamily="2" charset="-78"/>
              </a:rPr>
              <a:t>بنوده .</a:t>
            </a:r>
            <a:endParaRPr lang="en-US" sz="3300" b="1"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34</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724644"/>
          </a:xfrm>
          <a:prstGeom prst="rect">
            <a:avLst/>
          </a:prstGeom>
          <a:noFill/>
        </p:spPr>
        <p:txBody>
          <a:bodyPr wrap="square" rtlCol="0">
            <a:spAutoFit/>
          </a:bodyPr>
          <a:lstStyle/>
          <a:p>
            <a:pPr algn="ctr"/>
            <a:r>
              <a:rPr lang="ar-SA" sz="3600" b="1" u="sng" dirty="0" smtClean="0">
                <a:cs typeface="Sultan Medium" pitchFamily="2" charset="-78"/>
              </a:rPr>
              <a:t>وسائل الحد من التحويلات المالية </a:t>
            </a:r>
            <a:r>
              <a:rPr lang="ar-SA" sz="3600" b="1" u="sng" dirty="0" err="1" smtClean="0">
                <a:cs typeface="Sultan Medium" pitchFamily="2" charset="-78"/>
              </a:rPr>
              <a:t>الأجنبية :</a:t>
            </a:r>
            <a:endParaRPr lang="en-US" sz="3600" b="1" dirty="0" smtClean="0">
              <a:cs typeface="Sultan Medium" pitchFamily="2" charset="-78"/>
            </a:endParaRPr>
          </a:p>
          <a:p>
            <a:pPr lvl="0" algn="justLow"/>
            <a:r>
              <a:rPr lang="ar-SA" sz="3300" b="1" dirty="0" smtClean="0">
                <a:cs typeface="Sultan Medium" pitchFamily="2" charset="-78"/>
              </a:rPr>
              <a:t>(1) يجب ان يعمل كل اجنبي بحسب التأشيرة التي دخل </a:t>
            </a:r>
            <a:r>
              <a:rPr lang="ar-SA" sz="3300" b="1" dirty="0" err="1" smtClean="0">
                <a:cs typeface="Sultan Medium" pitchFamily="2" charset="-78"/>
              </a:rPr>
              <a:t>بها</a:t>
            </a:r>
            <a:r>
              <a:rPr lang="ar-SA" sz="3300" b="1" dirty="0" smtClean="0">
                <a:cs typeface="Sultan Medium" pitchFamily="2" charset="-78"/>
              </a:rPr>
              <a:t> اي ان كان عاملا فلا يحق له مزاولة التجارة او المقاولات او فتح ورشه أو عمل مهني ونحو ذلك</a:t>
            </a:r>
            <a:endParaRPr lang="en-US" sz="3300" b="1" dirty="0" smtClean="0">
              <a:cs typeface="Sultan Medium" pitchFamily="2" charset="-78"/>
            </a:endParaRPr>
          </a:p>
          <a:p>
            <a:pPr lvl="0" algn="justLow"/>
            <a:r>
              <a:rPr lang="ar-SA" sz="3300" b="1" dirty="0" smtClean="0">
                <a:cs typeface="Sultan Medium" pitchFamily="2" charset="-78"/>
              </a:rPr>
              <a:t>(2) يحق للعامل تحويل مقدار راتبه وما زاد فهو كسب مشكوك فيه يحقق معه في مصدره</a:t>
            </a:r>
            <a:endParaRPr lang="en-US" sz="3300" b="1" dirty="0" smtClean="0">
              <a:cs typeface="Sultan Medium" pitchFamily="2" charset="-78"/>
            </a:endParaRPr>
          </a:p>
          <a:p>
            <a:pPr lvl="0" algn="justLow"/>
            <a:r>
              <a:rPr lang="ar-SA" sz="3300" b="1" dirty="0" smtClean="0">
                <a:cs typeface="Sultan Medium" pitchFamily="2" charset="-78"/>
              </a:rPr>
              <a:t>(3) جميع المحلات التجارية تلزم بوجود جهاز الدفع بالبطاقة في الحساب البنكي للسعودي المالك الرسمي وذلك للحد من وصول السيولة النقدية لأيدي </a:t>
            </a:r>
            <a:r>
              <a:rPr lang="ar-SA" sz="3300" b="1" dirty="0" err="1" smtClean="0">
                <a:cs typeface="Sultan Medium" pitchFamily="2" charset="-78"/>
              </a:rPr>
              <a:t>العمالة .</a:t>
            </a:r>
            <a:endParaRPr lang="en-US" sz="3300" b="1" dirty="0" smtClean="0">
              <a:cs typeface="Sultan Medium" pitchFamily="2" charset="-78"/>
            </a:endParaRPr>
          </a:p>
          <a:p>
            <a:pPr lvl="0" algn="justLow"/>
            <a:r>
              <a:rPr lang="ar-SA" sz="3300" b="1" dirty="0" smtClean="0">
                <a:cs typeface="Sultan Medium" pitchFamily="2" charset="-78"/>
              </a:rPr>
              <a:t>(4) تطبيق نظام مكافحة التستر بصرامة وبلا استثناءات وكذلك كافة الأنظمة إذا أنها الرادع الأول للمخالفين.</a:t>
            </a:r>
            <a:endParaRPr lang="en-US" sz="33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35</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186309"/>
          </a:xfrm>
          <a:prstGeom prst="rect">
            <a:avLst/>
          </a:prstGeom>
          <a:noFill/>
        </p:spPr>
        <p:txBody>
          <a:bodyPr wrap="square" rtlCol="0">
            <a:spAutoFit/>
          </a:bodyPr>
          <a:lstStyle/>
          <a:p>
            <a:pPr algn="justLow" fontAlgn="base"/>
            <a:r>
              <a:rPr lang="ar-SA" sz="3600" b="1" dirty="0" smtClean="0">
                <a:cs typeface="Sultan Medium" pitchFamily="2" charset="-78"/>
              </a:rPr>
              <a:t>ويذكر أن نظام مكافحة التستر يشير إلى عقوبة السجن لمدة لا تزيد على سنتين وغرامة لا تزيد على مليون ريال لمن يثبت عليه التستّر، وقد تصل العقوبة إلى إلغاء الترخيص محل المخالفة، وتصفية أعمال النشاط، والمنع من مزاولة النشاط 5 </a:t>
            </a:r>
            <a:r>
              <a:rPr lang="ar-SA" sz="3600" b="1" dirty="0" err="1" smtClean="0">
                <a:cs typeface="Sultan Medium" pitchFamily="2" charset="-78"/>
              </a:rPr>
              <a:t>سنوات.</a:t>
            </a:r>
            <a:r>
              <a:rPr lang="ar-SA" sz="3600" b="1" dirty="0" smtClean="0">
                <a:cs typeface="Sultan Medium" pitchFamily="2" charset="-78"/>
              </a:rPr>
              <a:t> كما أجاز النظام لوزير التجارة والصناعة منح مكافأة مالية تساوي 30% من قيمة الغرامات المحصّلة، وإذا قدّم دليلاً يصلح الاسترشاد إليه في التحقيق، وصدر حكم نهائي بثبوت المخالفة ولم يكن مُتسترًا أو مُتسترًا عليه، وتوزع المكافأة في حال التعدد بالتساوي.</a:t>
            </a:r>
            <a:endParaRPr lang="en-US" sz="36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36</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032421"/>
          </a:xfrm>
          <a:prstGeom prst="rect">
            <a:avLst/>
          </a:prstGeom>
          <a:noFill/>
        </p:spPr>
        <p:txBody>
          <a:bodyPr wrap="square" rtlCol="0">
            <a:spAutoFit/>
          </a:bodyPr>
          <a:lstStyle/>
          <a:p>
            <a:pPr algn="ctr" fontAlgn="base"/>
            <a:r>
              <a:rPr lang="ar-SA" sz="4400" b="1" u="sng" dirty="0" smtClean="0">
                <a:cs typeface="Sultan Medium" pitchFamily="2" charset="-78"/>
              </a:rPr>
              <a:t>من صور سلبيات التستر </a:t>
            </a:r>
            <a:r>
              <a:rPr lang="ar-SA" sz="4400" b="1" u="sng" dirty="0" err="1" smtClean="0">
                <a:cs typeface="Sultan Medium" pitchFamily="2" charset="-78"/>
              </a:rPr>
              <a:t>التجاري :</a:t>
            </a:r>
            <a:endParaRPr lang="en-US" sz="4400" dirty="0" smtClean="0">
              <a:cs typeface="Sultan Medium" pitchFamily="2" charset="-78"/>
            </a:endParaRPr>
          </a:p>
          <a:p>
            <a:pPr lvl="0" algn="justLow" fontAlgn="base">
              <a:buFont typeface="Arial" pitchFamily="34" charset="0"/>
              <a:buChar char="•"/>
            </a:pPr>
            <a:r>
              <a:rPr lang="ar-SA" sz="3800" dirty="0" smtClean="0">
                <a:cs typeface="Sultan Medium" pitchFamily="2" charset="-78"/>
              </a:rPr>
              <a:t>زيادة حالات الغش التجاري.</a:t>
            </a:r>
            <a:endParaRPr lang="en-US" sz="3800" dirty="0" smtClean="0">
              <a:cs typeface="Sultan Medium" pitchFamily="2" charset="-78"/>
            </a:endParaRPr>
          </a:p>
          <a:p>
            <a:pPr lvl="0" algn="justLow" fontAlgn="base">
              <a:buFont typeface="Arial" pitchFamily="34" charset="0"/>
              <a:buChar char="•"/>
            </a:pPr>
            <a:r>
              <a:rPr lang="ar-SA" sz="3800" dirty="0" smtClean="0">
                <a:cs typeface="Sultan Medium" pitchFamily="2" charset="-78"/>
              </a:rPr>
              <a:t>المنافسة غير المشروعة في الأعمال التجارية والمهنية.</a:t>
            </a:r>
            <a:endParaRPr lang="en-US" sz="3800" dirty="0" smtClean="0">
              <a:cs typeface="Sultan Medium" pitchFamily="2" charset="-78"/>
            </a:endParaRPr>
          </a:p>
          <a:p>
            <a:pPr lvl="0" algn="justLow" fontAlgn="base">
              <a:buFont typeface="Arial" pitchFamily="34" charset="0"/>
              <a:buChar char="•"/>
            </a:pPr>
            <a:r>
              <a:rPr lang="ar-SA" sz="3800" dirty="0" smtClean="0">
                <a:cs typeface="Sultan Medium" pitchFamily="2" charset="-78"/>
              </a:rPr>
              <a:t>المخاطر الاقتصادية والأمنية والاجتماعية.</a:t>
            </a:r>
            <a:endParaRPr lang="en-US" sz="3800" dirty="0" smtClean="0">
              <a:cs typeface="Sultan Medium" pitchFamily="2" charset="-78"/>
            </a:endParaRPr>
          </a:p>
          <a:p>
            <a:pPr lvl="0" algn="justLow" fontAlgn="base">
              <a:buFont typeface="Arial" pitchFamily="34" charset="0"/>
              <a:buChar char="•"/>
            </a:pPr>
            <a:r>
              <a:rPr lang="ar-SA" sz="3800" dirty="0" smtClean="0">
                <a:cs typeface="Sultan Medium" pitchFamily="2" charset="-78"/>
              </a:rPr>
              <a:t>احتكار بعض الأنشطة التجارية والأعمال المهنية.</a:t>
            </a:r>
            <a:endParaRPr lang="en-US" sz="3800" dirty="0" smtClean="0">
              <a:cs typeface="Sultan Medium" pitchFamily="2" charset="-78"/>
            </a:endParaRPr>
          </a:p>
          <a:p>
            <a:pPr lvl="0" algn="justLow" fontAlgn="base">
              <a:buFont typeface="Arial" pitchFamily="34" charset="0"/>
              <a:buChar char="•"/>
            </a:pPr>
            <a:r>
              <a:rPr lang="ar-SA" sz="3800" dirty="0" smtClean="0">
                <a:cs typeface="Sultan Medium" pitchFamily="2" charset="-78"/>
              </a:rPr>
              <a:t>تزايد عدد المخالفين لنظام الإقامة ومخالفة نظام العمل.</a:t>
            </a:r>
            <a:endParaRPr lang="en-US" sz="3800" dirty="0" smtClean="0">
              <a:cs typeface="Sultan Medium" pitchFamily="2" charset="-78"/>
            </a:endParaRPr>
          </a:p>
          <a:p>
            <a:pPr lvl="0" algn="justLow" fontAlgn="base">
              <a:buFont typeface="Arial" pitchFamily="34" charset="0"/>
              <a:buChar char="•"/>
            </a:pPr>
            <a:r>
              <a:rPr lang="ar-SA" sz="3800" dirty="0" smtClean="0">
                <a:cs typeface="Sultan Medium" pitchFamily="2" charset="-78"/>
              </a:rPr>
              <a:t>زيادة عدد البطالة وقلة الخبرات من أبناء الوطن</a:t>
            </a:r>
            <a:r>
              <a:rPr lang="ar-SA" sz="3800" dirty="0" smtClean="0">
                <a:cs typeface="Sultan Medium" pitchFamily="2" charset="-78"/>
              </a:rPr>
              <a:t>.</a:t>
            </a:r>
            <a:endParaRPr lang="en-US" sz="3800"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36</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355312"/>
          </a:xfrm>
          <a:prstGeom prst="rect">
            <a:avLst/>
          </a:prstGeom>
          <a:noFill/>
        </p:spPr>
        <p:txBody>
          <a:bodyPr wrap="square" rtlCol="0">
            <a:spAutoFit/>
          </a:bodyPr>
          <a:lstStyle/>
          <a:p>
            <a:pPr algn="ctr" fontAlgn="base"/>
            <a:r>
              <a:rPr lang="ar-SA" sz="4800" b="1" u="sng" dirty="0" smtClean="0">
                <a:cs typeface="Sultan Medium" pitchFamily="2" charset="-78"/>
              </a:rPr>
              <a:t>من صور سلبيات التستر </a:t>
            </a:r>
            <a:r>
              <a:rPr lang="ar-SA" sz="4800" b="1" u="sng" dirty="0" err="1" smtClean="0">
                <a:cs typeface="Sultan Medium" pitchFamily="2" charset="-78"/>
              </a:rPr>
              <a:t>التجاري :</a:t>
            </a:r>
            <a:endParaRPr lang="en-US" sz="4800" dirty="0" smtClean="0">
              <a:cs typeface="Sultan Medium" pitchFamily="2" charset="-78"/>
            </a:endParaRPr>
          </a:p>
          <a:p>
            <a:pPr lvl="0" algn="justLow" fontAlgn="base">
              <a:buFont typeface="Arial" pitchFamily="34" charset="0"/>
              <a:buChar char="•"/>
            </a:pPr>
            <a:r>
              <a:rPr lang="ar-SA" sz="4200" dirty="0" smtClean="0">
                <a:cs typeface="Sultan Medium" pitchFamily="2" charset="-78"/>
              </a:rPr>
              <a:t>انتشار سلع وأدوات بالمخالفة للمواصفات.</a:t>
            </a:r>
            <a:endParaRPr lang="en-US" sz="4200" dirty="0" smtClean="0">
              <a:cs typeface="Sultan Medium" pitchFamily="2" charset="-78"/>
            </a:endParaRPr>
          </a:p>
          <a:p>
            <a:pPr lvl="0" algn="justLow" fontAlgn="base">
              <a:buFont typeface="Arial" pitchFamily="34" charset="0"/>
              <a:buChar char="•"/>
            </a:pPr>
            <a:r>
              <a:rPr lang="ar-SA" sz="4200" dirty="0" smtClean="0">
                <a:cs typeface="Sultan Medium" pitchFamily="2" charset="-78"/>
              </a:rPr>
              <a:t>انتشار جرائم غسل الأموال من خلال رؤوس أموال أجنبية ووطنية مشبوهة</a:t>
            </a:r>
            <a:r>
              <a:rPr lang="ar-SA" sz="4200" dirty="0" smtClean="0">
                <a:cs typeface="Sultan Medium" pitchFamily="2" charset="-78"/>
              </a:rPr>
              <a:t>.</a:t>
            </a:r>
            <a:endParaRPr lang="ar-SA" sz="4200" dirty="0" smtClean="0">
              <a:cs typeface="Sultan Medium" pitchFamily="2" charset="-78"/>
            </a:endParaRPr>
          </a:p>
          <a:p>
            <a:pPr lvl="0" algn="justLow" fontAlgn="base">
              <a:buFont typeface="Arial" pitchFamily="34" charset="0"/>
              <a:buChar char="•"/>
            </a:pPr>
            <a:r>
              <a:rPr lang="ar-SA" sz="4200" dirty="0" smtClean="0">
                <a:cs typeface="Sultan Medium" pitchFamily="2" charset="-78"/>
              </a:rPr>
              <a:t>انعدام </a:t>
            </a:r>
            <a:r>
              <a:rPr lang="ar-SA" sz="4200" dirty="0" smtClean="0">
                <a:cs typeface="Sultan Medium" pitchFamily="2" charset="-78"/>
              </a:rPr>
              <a:t>الإحساس بالوطنية والولاء وتحمل المسؤولية الشخصية والعامة </a:t>
            </a:r>
            <a:r>
              <a:rPr lang="ar-SA" sz="4200" dirty="0" err="1" smtClean="0">
                <a:cs typeface="Sultan Medium" pitchFamily="2" charset="-78"/>
              </a:rPr>
              <a:t>لدة</a:t>
            </a:r>
            <a:r>
              <a:rPr lang="ar-SA" sz="4200" dirty="0" smtClean="0">
                <a:cs typeface="Sultan Medium" pitchFamily="2" charset="-78"/>
              </a:rPr>
              <a:t> المواطنين.</a:t>
            </a:r>
            <a:endParaRPr lang="en-US" sz="4200" dirty="0" smtClean="0">
              <a:cs typeface="Sultan Medium" pitchFamily="2" charset="-78"/>
            </a:endParaRPr>
          </a:p>
          <a:p>
            <a:pPr algn="justLow">
              <a:buFont typeface="Arial" pitchFamily="34" charset="0"/>
              <a:buChar char="•"/>
            </a:pPr>
            <a:r>
              <a:rPr lang="ar-SA" sz="4200" dirty="0" smtClean="0">
                <a:cs typeface="Sultan Medium" pitchFamily="2" charset="-78"/>
              </a:rPr>
              <a:t> زيادة أعباء الإنفاق على المرافق الخدمية دون شعور المواطن بما تنفقه الدولة.</a:t>
            </a:r>
            <a:endParaRPr lang="en-US" sz="42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37</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878532"/>
          </a:xfrm>
          <a:prstGeom prst="rect">
            <a:avLst/>
          </a:prstGeom>
          <a:noFill/>
        </p:spPr>
        <p:txBody>
          <a:bodyPr wrap="square" rtlCol="0">
            <a:spAutoFit/>
          </a:bodyPr>
          <a:lstStyle/>
          <a:p>
            <a:pPr algn="ctr" fontAlgn="base"/>
            <a:r>
              <a:rPr lang="ar-SA" sz="4400" u="sng" dirty="0" smtClean="0">
                <a:cs typeface="Sultan Medium" pitchFamily="2" charset="-78"/>
              </a:rPr>
              <a:t>خامساً: التستر التجاري في المهن </a:t>
            </a:r>
            <a:r>
              <a:rPr lang="ar-SA" sz="4400" u="sng" dirty="0" err="1" smtClean="0">
                <a:cs typeface="Sultan Medium" pitchFamily="2" charset="-78"/>
              </a:rPr>
              <a:t>الحرة </a:t>
            </a:r>
            <a:r>
              <a:rPr lang="ar-SA" sz="4400" u="sng" dirty="0" smtClean="0">
                <a:cs typeface="Sultan Medium" pitchFamily="2" charset="-78"/>
              </a:rPr>
              <a:t>(أفراد وشركات</a:t>
            </a:r>
            <a:r>
              <a:rPr lang="ar-SA" sz="4400" u="sng" dirty="0" err="1" smtClean="0">
                <a:cs typeface="Sultan Medium" pitchFamily="2" charset="-78"/>
              </a:rPr>
              <a:t>)</a:t>
            </a:r>
            <a:endParaRPr lang="en-US" sz="4400" dirty="0" smtClean="0">
              <a:cs typeface="Sultan Medium" pitchFamily="2" charset="-78"/>
            </a:endParaRPr>
          </a:p>
          <a:p>
            <a:pPr algn="justLow" fontAlgn="base"/>
            <a:endParaRPr lang="ar-SA" sz="3600" u="sng" dirty="0" smtClean="0">
              <a:cs typeface="Sultan Medium" pitchFamily="2" charset="-78"/>
            </a:endParaRPr>
          </a:p>
          <a:p>
            <a:pPr algn="justLow" fontAlgn="base"/>
            <a:r>
              <a:rPr lang="ar-SA" sz="3600" u="sng" dirty="0" smtClean="0">
                <a:cs typeface="Sultan Medium" pitchFamily="2" charset="-78"/>
              </a:rPr>
              <a:t>تعرف </a:t>
            </a:r>
            <a:r>
              <a:rPr lang="ar-SA" sz="3600" u="sng" dirty="0" smtClean="0">
                <a:cs typeface="Sultan Medium" pitchFamily="2" charset="-78"/>
              </a:rPr>
              <a:t>المهن الحرة </a:t>
            </a:r>
            <a:r>
              <a:rPr lang="ar-SA" sz="3600" u="sng" dirty="0" err="1" smtClean="0">
                <a:cs typeface="Sultan Medium" pitchFamily="2" charset="-78"/>
              </a:rPr>
              <a:t>بأنها:</a:t>
            </a:r>
            <a:r>
              <a:rPr lang="ar-SA" sz="3600" dirty="0" smtClean="0">
                <a:cs typeface="Sultan Medium" pitchFamily="2" charset="-78"/>
              </a:rPr>
              <a:t> </a:t>
            </a:r>
            <a:endParaRPr lang="ar-SA" sz="3600" dirty="0" smtClean="0">
              <a:cs typeface="Sultan Medium" pitchFamily="2" charset="-78"/>
            </a:endParaRPr>
          </a:p>
          <a:p>
            <a:pPr algn="justLow" fontAlgn="base"/>
            <a:r>
              <a:rPr lang="ar-SA" sz="3600" dirty="0" smtClean="0">
                <a:cs typeface="Sultan Medium" pitchFamily="2" charset="-78"/>
              </a:rPr>
              <a:t>المهن </a:t>
            </a:r>
            <a:r>
              <a:rPr lang="ar-SA" sz="3600" dirty="0" smtClean="0">
                <a:cs typeface="Sultan Medium" pitchFamily="2" charset="-78"/>
              </a:rPr>
              <a:t>التي يزاول أصحابها تقديم الدراسات والاستشارات في العديد من التخصصات  التي تتطلب تأهيلاً علمياً وخبرة عملية في مجال معين مثل: الاستشارات القانونية الإدارية، الاقتصادية، الترجمة، التربوية، الصناعية، الاجتماعية،  الاتصالات، </a:t>
            </a:r>
            <a:r>
              <a:rPr lang="ar-SA" sz="3600" dirty="0" err="1" smtClean="0">
                <a:cs typeface="Sultan Medium" pitchFamily="2" charset="-78"/>
              </a:rPr>
              <a:t>الأمنية ...</a:t>
            </a:r>
            <a:r>
              <a:rPr lang="ar-SA" sz="3600" dirty="0" smtClean="0">
                <a:cs typeface="Sultan Medium" pitchFamily="2" charset="-78"/>
              </a:rPr>
              <a:t> </a:t>
            </a:r>
            <a:r>
              <a:rPr lang="ar-SA" sz="3600" dirty="0" err="1" smtClean="0">
                <a:cs typeface="Sultan Medium" pitchFamily="2" charset="-78"/>
              </a:rPr>
              <a:t>وغيرها </a:t>
            </a:r>
            <a:r>
              <a:rPr lang="ar-SA" sz="3600" dirty="0" err="1" smtClean="0">
                <a:cs typeface="Sultan Medium" pitchFamily="2" charset="-78"/>
              </a:rPr>
              <a:t>.</a:t>
            </a:r>
            <a:endParaRPr lang="en-US" sz="3600"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892023" y="6340853"/>
            <a:ext cx="2133600" cy="365125"/>
          </a:xfrm>
          <a:ln>
            <a:noFill/>
          </a:ln>
        </p:spPr>
        <p:txBody>
          <a:bodyPr/>
          <a:lstStyle/>
          <a:p>
            <a:r>
              <a:rPr lang="ar-SA" sz="2800" b="1" dirty="0" smtClean="0">
                <a:solidFill>
                  <a:prstClr val="white"/>
                </a:solidFill>
              </a:rPr>
              <a:t>3</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323528" y="1052736"/>
            <a:ext cx="7920880" cy="5262979"/>
          </a:xfrm>
          <a:prstGeom prst="rect">
            <a:avLst/>
          </a:prstGeom>
          <a:noFill/>
        </p:spPr>
        <p:txBody>
          <a:bodyPr wrap="square" rtlCol="0">
            <a:spAutoFit/>
          </a:bodyPr>
          <a:lstStyle/>
          <a:p>
            <a:pPr algn="ctr" fontAlgn="base"/>
            <a:r>
              <a:rPr lang="ar-SA" sz="4800" b="1" u="sng" dirty="0" smtClean="0">
                <a:cs typeface="Sultan Medium" pitchFamily="2" charset="-78"/>
              </a:rPr>
              <a:t>محاور المحاضرة</a:t>
            </a:r>
          </a:p>
          <a:p>
            <a:pPr algn="just" fontAlgn="base"/>
            <a:r>
              <a:rPr lang="ar-SA" sz="3600" b="1" u="sng" dirty="0" smtClean="0">
                <a:cs typeface="Sultan Medium" pitchFamily="2" charset="-78"/>
              </a:rPr>
              <a:t>أولاً:</a:t>
            </a:r>
            <a:r>
              <a:rPr lang="ar-SA" sz="3600" b="1" dirty="0" smtClean="0">
                <a:cs typeface="Sultan Medium" pitchFamily="2" charset="-78"/>
              </a:rPr>
              <a:t> التستر التجاري: </a:t>
            </a:r>
            <a:r>
              <a:rPr lang="ar-SA" sz="3600" b="1" dirty="0" err="1" smtClean="0">
                <a:cs typeface="Sultan Medium" pitchFamily="2" charset="-78"/>
              </a:rPr>
              <a:t>ماهيته </a:t>
            </a:r>
            <a:r>
              <a:rPr lang="ar-SA" sz="3600" b="1" dirty="0" smtClean="0">
                <a:cs typeface="Sultan Medium" pitchFamily="2" charset="-78"/>
              </a:rPr>
              <a:t>- أركانه.</a:t>
            </a:r>
            <a:endParaRPr lang="en-US" sz="3600" b="1" dirty="0" smtClean="0">
              <a:cs typeface="Sultan Medium" pitchFamily="2" charset="-78"/>
            </a:endParaRPr>
          </a:p>
          <a:p>
            <a:pPr algn="just" fontAlgn="base"/>
            <a:endParaRPr lang="ar-SA" sz="3600" b="1" u="sng" dirty="0" smtClean="0">
              <a:cs typeface="Sultan Medium" pitchFamily="2" charset="-78"/>
            </a:endParaRPr>
          </a:p>
          <a:p>
            <a:pPr algn="just" fontAlgn="base"/>
            <a:r>
              <a:rPr lang="ar-SA" sz="3600" b="1" u="sng" dirty="0" smtClean="0">
                <a:cs typeface="Sultan Medium" pitchFamily="2" charset="-78"/>
              </a:rPr>
              <a:t>ثانياً:</a:t>
            </a:r>
            <a:r>
              <a:rPr lang="ar-SA" sz="3600" b="1" dirty="0" smtClean="0">
                <a:cs typeface="Sultan Medium" pitchFamily="2" charset="-78"/>
              </a:rPr>
              <a:t> تجريم التستر التجاري شرعاً ونظاماً.</a:t>
            </a:r>
            <a:endParaRPr lang="en-US" sz="3600" b="1" dirty="0" smtClean="0">
              <a:cs typeface="Sultan Medium" pitchFamily="2" charset="-78"/>
            </a:endParaRPr>
          </a:p>
          <a:p>
            <a:pPr algn="just" fontAlgn="base"/>
            <a:endParaRPr lang="ar-SA" sz="3600" b="1" u="sng" dirty="0" smtClean="0">
              <a:cs typeface="Sultan Medium" pitchFamily="2" charset="-78"/>
            </a:endParaRPr>
          </a:p>
          <a:p>
            <a:pPr algn="just" fontAlgn="base"/>
            <a:r>
              <a:rPr lang="ar-SA" sz="3600" b="1" u="sng" dirty="0" smtClean="0">
                <a:cs typeface="Sultan Medium" pitchFamily="2" charset="-78"/>
              </a:rPr>
              <a:t>ثالثاً:</a:t>
            </a:r>
            <a:r>
              <a:rPr lang="ar-SA" sz="3600" b="1" dirty="0" smtClean="0">
                <a:cs typeface="Sultan Medium" pitchFamily="2" charset="-78"/>
              </a:rPr>
              <a:t> أدلة الإدانة في جريمة التستر التجاري.</a:t>
            </a:r>
            <a:endParaRPr lang="en-US" sz="3600" b="1" dirty="0" smtClean="0">
              <a:cs typeface="Sultan Medium" pitchFamily="2" charset="-78"/>
            </a:endParaRPr>
          </a:p>
          <a:p>
            <a:pPr algn="just" fontAlgn="base"/>
            <a:endParaRPr lang="ar-SA" sz="3600" b="1" u="sng" dirty="0" smtClean="0">
              <a:cs typeface="Sultan Medium" pitchFamily="2" charset="-78"/>
            </a:endParaRPr>
          </a:p>
          <a:p>
            <a:pPr algn="just" fontAlgn="base"/>
            <a:r>
              <a:rPr lang="ar-SA" sz="3600" b="1" u="sng" dirty="0" smtClean="0">
                <a:cs typeface="Sultan Medium" pitchFamily="2" charset="-78"/>
              </a:rPr>
              <a:t>رابعاً:</a:t>
            </a:r>
            <a:r>
              <a:rPr lang="ar-SA" sz="3600" b="1" dirty="0" smtClean="0">
                <a:cs typeface="Sultan Medium" pitchFamily="2" charset="-78"/>
              </a:rPr>
              <a:t> خطورة وسلبيات التستر التجاري على الاقتصاد الوطني.</a:t>
            </a:r>
            <a:endParaRPr lang="en-US" sz="3600" b="1"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38</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632311"/>
          </a:xfrm>
          <a:prstGeom prst="rect">
            <a:avLst/>
          </a:prstGeom>
          <a:noFill/>
        </p:spPr>
        <p:txBody>
          <a:bodyPr wrap="square" rtlCol="0">
            <a:spAutoFit/>
          </a:bodyPr>
          <a:lstStyle/>
          <a:p>
            <a:pPr algn="ctr" fontAlgn="base"/>
            <a:r>
              <a:rPr lang="ar-SA" sz="4400" u="sng" dirty="0" smtClean="0">
                <a:cs typeface="Sultan Medium" pitchFamily="2" charset="-78"/>
              </a:rPr>
              <a:t>خامساً: التستر التجاري في المهن </a:t>
            </a:r>
            <a:r>
              <a:rPr lang="ar-SA" sz="4400" u="sng" dirty="0" err="1" smtClean="0">
                <a:cs typeface="Sultan Medium" pitchFamily="2" charset="-78"/>
              </a:rPr>
              <a:t>الحرة </a:t>
            </a:r>
            <a:r>
              <a:rPr lang="ar-SA" sz="4400" u="sng" dirty="0" smtClean="0">
                <a:cs typeface="Sultan Medium" pitchFamily="2" charset="-78"/>
              </a:rPr>
              <a:t>(أفراد وشركات</a:t>
            </a:r>
            <a:r>
              <a:rPr lang="ar-SA" sz="4400" u="sng" dirty="0" err="1" smtClean="0">
                <a:cs typeface="Sultan Medium" pitchFamily="2" charset="-78"/>
              </a:rPr>
              <a:t>)</a:t>
            </a:r>
            <a:endParaRPr lang="en-US" sz="4400" dirty="0" smtClean="0">
              <a:cs typeface="Sultan Medium" pitchFamily="2" charset="-78"/>
            </a:endParaRPr>
          </a:p>
          <a:p>
            <a:pPr algn="justLow" fontAlgn="base"/>
            <a:r>
              <a:rPr lang="ar-SA" sz="3400" dirty="0" smtClean="0">
                <a:cs typeface="Sultan Medium" pitchFamily="2" charset="-78"/>
              </a:rPr>
              <a:t>ومن </a:t>
            </a:r>
            <a:r>
              <a:rPr lang="ar-SA" sz="3400" dirty="0" smtClean="0">
                <a:cs typeface="Sultan Medium" pitchFamily="2" charset="-78"/>
              </a:rPr>
              <a:t>الجدير بالذكر أن وزارة التجارة والصناعة شرعت في إعداد مشروع نظام المهن الحرة بهدف تأسيس مظلة نظامية لممارسة المهن الحرة في المملكة، بعد أن باتت الحاجة ملحة إلى إيجاد هذه المظلة النظامية في ظل النمو الكبير الذي شهده هذا القطاع الاقتصادي الهام، وفي ظل عدم وجود نصوص نظامية صريحة تنظم ممارسة كثير من المهن الحرة وتحدد حقوق وواجبات مقدميها والمستفيدين منها.</a:t>
            </a:r>
            <a:endParaRPr lang="en-US" sz="3400"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39</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155531"/>
          </a:xfrm>
          <a:prstGeom prst="rect">
            <a:avLst/>
          </a:prstGeom>
          <a:noFill/>
        </p:spPr>
        <p:txBody>
          <a:bodyPr wrap="square" rtlCol="0">
            <a:spAutoFit/>
          </a:bodyPr>
          <a:lstStyle/>
          <a:p>
            <a:pPr algn="ctr" fontAlgn="base"/>
            <a:r>
              <a:rPr lang="ar-SA" sz="4400" u="sng" dirty="0" smtClean="0">
                <a:cs typeface="Sultan Medium" pitchFamily="2" charset="-78"/>
              </a:rPr>
              <a:t>خامساً: التستر التجاري في المهن </a:t>
            </a:r>
            <a:r>
              <a:rPr lang="ar-SA" sz="4400" u="sng" dirty="0" err="1" smtClean="0">
                <a:cs typeface="Sultan Medium" pitchFamily="2" charset="-78"/>
              </a:rPr>
              <a:t>الحرة </a:t>
            </a:r>
            <a:r>
              <a:rPr lang="ar-SA" sz="4400" u="sng" dirty="0" smtClean="0">
                <a:cs typeface="Sultan Medium" pitchFamily="2" charset="-78"/>
              </a:rPr>
              <a:t>(أفراد وشركات</a:t>
            </a:r>
            <a:r>
              <a:rPr lang="ar-SA" sz="4400" u="sng" dirty="0" err="1" smtClean="0">
                <a:cs typeface="Sultan Medium" pitchFamily="2" charset="-78"/>
              </a:rPr>
              <a:t>)</a:t>
            </a:r>
            <a:endParaRPr lang="en-US" sz="4400" dirty="0" smtClean="0">
              <a:cs typeface="Sultan Medium" pitchFamily="2" charset="-78"/>
            </a:endParaRPr>
          </a:p>
          <a:p>
            <a:pPr algn="just" fontAlgn="base"/>
            <a:r>
              <a:rPr lang="ar-SA" sz="3400" b="1" dirty="0" smtClean="0">
                <a:cs typeface="Sultan Medium" pitchFamily="2" charset="-78"/>
              </a:rPr>
              <a:t>وقد راعى مشروع نظام المهن الحرة عدم المساس بما صدر من أحكام منظمة لممارسة فئات من المهن </a:t>
            </a:r>
            <a:r>
              <a:rPr lang="ar-SA" sz="3400" b="1" dirty="0" err="1" smtClean="0">
                <a:cs typeface="Sultan Medium" pitchFamily="2" charset="-78"/>
              </a:rPr>
              <a:t>الحرة </a:t>
            </a:r>
            <a:r>
              <a:rPr lang="ar-SA" sz="3400" b="1" dirty="0" smtClean="0">
                <a:cs typeface="Sultan Medium" pitchFamily="2" charset="-78"/>
              </a:rPr>
              <a:t>(كمهنة المحاماة، ومهنة المحاسبة القانونية، ومهنة التقييم، والمهن الهندسية والصحية)، </a:t>
            </a:r>
            <a:r>
              <a:rPr lang="ar-SA" sz="3400" b="1" dirty="0" err="1" smtClean="0">
                <a:cs typeface="Sultan Medium" pitchFamily="2" charset="-78"/>
              </a:rPr>
              <a:t>ومنح </a:t>
            </a:r>
            <a:r>
              <a:rPr lang="ar-SA" sz="3400" b="1" dirty="0" smtClean="0">
                <a:cs typeface="Sultan Medium" pitchFamily="2" charset="-78"/>
              </a:rPr>
              <a:t>- في الوقت </a:t>
            </a:r>
            <a:r>
              <a:rPr lang="ar-SA" sz="3400" b="1" dirty="0" err="1" smtClean="0">
                <a:cs typeface="Sultan Medium" pitchFamily="2" charset="-78"/>
              </a:rPr>
              <a:t>نفسه </a:t>
            </a:r>
            <a:r>
              <a:rPr lang="ar-SA" sz="3400" b="1" dirty="0" smtClean="0">
                <a:cs typeface="Sultan Medium" pitchFamily="2" charset="-78"/>
              </a:rPr>
              <a:t>- وزارة التجارة والصناعة اختصاص الإشراف على ممارسة كافة المهن الحرة غير الخاضعة حالياً لإشراف جهات أخرى، ومنحها كذلك اختصاص وضع شروط الترخيص بممارسة تلك المهن في حال ظهرت حاجة </a:t>
            </a:r>
            <a:r>
              <a:rPr lang="ar-SA" sz="3400" b="1" dirty="0" err="1" smtClean="0">
                <a:cs typeface="Sultan Medium" pitchFamily="2" charset="-78"/>
              </a:rPr>
              <a:t>لذلك</a:t>
            </a:r>
            <a:r>
              <a:rPr lang="ar-SA" sz="3400" b="1" dirty="0" err="1" smtClean="0">
                <a:cs typeface="Sultan Medium" pitchFamily="2" charset="-78"/>
              </a:rPr>
              <a:t> </a:t>
            </a:r>
            <a:r>
              <a:rPr lang="ar-SA" sz="3400" b="1" dirty="0" err="1" smtClean="0">
                <a:cs typeface="Sultan Medium" pitchFamily="2" charset="-78"/>
              </a:rPr>
              <a:t>.</a:t>
            </a:r>
            <a:endParaRPr lang="en-US" sz="34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40</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878532"/>
          </a:xfrm>
          <a:prstGeom prst="rect">
            <a:avLst/>
          </a:prstGeom>
          <a:noFill/>
        </p:spPr>
        <p:txBody>
          <a:bodyPr wrap="square" rtlCol="0">
            <a:spAutoFit/>
          </a:bodyPr>
          <a:lstStyle/>
          <a:p>
            <a:pPr algn="ctr" fontAlgn="base"/>
            <a:r>
              <a:rPr lang="ar-SA" sz="4400" u="sng" dirty="0" smtClean="0">
                <a:cs typeface="Sultan Medium" pitchFamily="2" charset="-78"/>
              </a:rPr>
              <a:t>خامساً: التستر التجاري في المهن </a:t>
            </a:r>
            <a:r>
              <a:rPr lang="ar-SA" sz="4400" u="sng" dirty="0" err="1" smtClean="0">
                <a:cs typeface="Sultan Medium" pitchFamily="2" charset="-78"/>
              </a:rPr>
              <a:t>الحرة </a:t>
            </a:r>
            <a:r>
              <a:rPr lang="ar-SA" sz="4400" u="sng" dirty="0" smtClean="0">
                <a:cs typeface="Sultan Medium" pitchFamily="2" charset="-78"/>
              </a:rPr>
              <a:t>(أفراد وشركات</a:t>
            </a:r>
            <a:r>
              <a:rPr lang="ar-SA" sz="4400" u="sng" dirty="0" err="1" smtClean="0">
                <a:cs typeface="Sultan Medium" pitchFamily="2" charset="-78"/>
              </a:rPr>
              <a:t>)</a:t>
            </a:r>
            <a:endParaRPr lang="en-US" sz="4400" dirty="0" smtClean="0">
              <a:cs typeface="Sultan Medium" pitchFamily="2" charset="-78"/>
            </a:endParaRPr>
          </a:p>
          <a:p>
            <a:pPr algn="just" fontAlgn="base"/>
            <a:r>
              <a:rPr lang="ar-SA" sz="3200" b="1" dirty="0" smtClean="0">
                <a:cs typeface="Sultan Medium" pitchFamily="2" charset="-78"/>
              </a:rPr>
              <a:t>على </a:t>
            </a:r>
            <a:r>
              <a:rPr lang="ar-SA" sz="3200" b="1" dirty="0" smtClean="0">
                <a:cs typeface="Sultan Medium" pitchFamily="2" charset="-78"/>
              </a:rPr>
              <a:t>أن يكون وضع شروط الترخيص تلك بالتنسيق مع الجهات ذات العلاقة التي يحددها مجلس </a:t>
            </a:r>
            <a:r>
              <a:rPr lang="ar-SA" sz="3200" b="1" dirty="0" err="1" smtClean="0">
                <a:cs typeface="Sultan Medium" pitchFamily="2" charset="-78"/>
              </a:rPr>
              <a:t>الوزراء </a:t>
            </a:r>
            <a:r>
              <a:rPr lang="ar-SA" sz="3200" b="1" dirty="0" smtClean="0">
                <a:cs typeface="Sultan Medium" pitchFamily="2" charset="-78"/>
              </a:rPr>
              <a:t>، وكما ذكرنا آنفاً في تعريف التستر التجاري وفق ما نص عليه نظام مكافحة التستر التجاري ولائحته التنفيذية أنه يمتد للشخص الطبيعي سواء كان مواطن أو مستثمر </a:t>
            </a:r>
            <a:r>
              <a:rPr lang="ar-SA" sz="3200" b="1" dirty="0" err="1" smtClean="0">
                <a:cs typeface="Sultan Medium" pitchFamily="2" charset="-78"/>
              </a:rPr>
              <a:t>وافد </a:t>
            </a:r>
            <a:r>
              <a:rPr lang="ar-SA" sz="3200" b="1" dirty="0" smtClean="0">
                <a:cs typeface="Sultan Medium" pitchFamily="2" charset="-78"/>
              </a:rPr>
              <a:t>، وأينما وجد هذا الشخص فيسري عليه </a:t>
            </a:r>
            <a:r>
              <a:rPr lang="ar-SA" sz="3200" b="1" dirty="0" err="1" smtClean="0">
                <a:cs typeface="Sultan Medium" pitchFamily="2" charset="-78"/>
              </a:rPr>
              <a:t>النظام </a:t>
            </a:r>
            <a:r>
              <a:rPr lang="ar-SA" sz="3200" b="1" dirty="0" smtClean="0">
                <a:cs typeface="Sultan Medium" pitchFamily="2" charset="-78"/>
              </a:rPr>
              <a:t>، ومن ثم فكل من عمل في مهنة حرة سواء كانت بشكل فردي أو بشكل جماعي من خلال مؤسسة أو شركة فيمتد إليه النظام ومثال ذلك شركات المحاماة أو المحاسبة وغيرها.</a:t>
            </a:r>
            <a:endParaRPr lang="en-US" sz="32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41</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063198"/>
          </a:xfrm>
          <a:prstGeom prst="rect">
            <a:avLst/>
          </a:prstGeom>
          <a:noFill/>
        </p:spPr>
        <p:txBody>
          <a:bodyPr wrap="square" rtlCol="0">
            <a:spAutoFit/>
          </a:bodyPr>
          <a:lstStyle/>
          <a:p>
            <a:pPr algn="ctr" fontAlgn="base"/>
            <a:r>
              <a:rPr lang="ar-SA" sz="4400" u="sng" dirty="0" smtClean="0">
                <a:cs typeface="Sultan Medium" pitchFamily="2" charset="-78"/>
              </a:rPr>
              <a:t>سادساً</a:t>
            </a:r>
            <a:r>
              <a:rPr lang="ar-SA" sz="4400" u="sng" dirty="0" smtClean="0">
                <a:cs typeface="Sultan Medium" pitchFamily="2" charset="-78"/>
              </a:rPr>
              <a:t>: دور المحامين ومسؤولياتهم تجاه مكافحة التستر.</a:t>
            </a:r>
            <a:endParaRPr lang="en-US" sz="4400" u="sng" dirty="0" smtClean="0">
              <a:cs typeface="Sultan Medium" pitchFamily="2" charset="-78"/>
            </a:endParaRPr>
          </a:p>
          <a:p>
            <a:pPr algn="justLow" fontAlgn="base"/>
            <a:r>
              <a:rPr lang="ar-SA" sz="3000" b="1" dirty="0" smtClean="0">
                <a:cs typeface="Sultan Medium" pitchFamily="2" charset="-78"/>
              </a:rPr>
              <a:t>مع التقدير لجهود الإدارة العامة لمكافحة التستر التجاري في وزارة التجارة والصناعة من خلال ما تقوم </a:t>
            </a:r>
            <a:r>
              <a:rPr lang="ar-SA" sz="3000" b="1" dirty="0" err="1" smtClean="0">
                <a:cs typeface="Sultan Medium" pitchFamily="2" charset="-78"/>
              </a:rPr>
              <a:t>به</a:t>
            </a:r>
            <a:r>
              <a:rPr lang="ar-SA" sz="3000" b="1" dirty="0" smtClean="0">
                <a:cs typeface="Sultan Medium" pitchFamily="2" charset="-78"/>
              </a:rPr>
              <a:t> من جولات ميدانية لتطبيق النظام بحق المخالفين وإعداد الدراسات وتلقي البلاغات وضبط المخالفات للحد من هذه الظاهرة والتنسيق مع الجهات ذات العلاقة مثل وزارة الداخلية ووزارة العمل ومجلس القوى العاملة </a:t>
            </a:r>
            <a:r>
              <a:rPr lang="ar-SA" sz="3000" b="1" dirty="0" err="1" smtClean="0">
                <a:cs typeface="Sultan Medium" pitchFamily="2" charset="-78"/>
              </a:rPr>
              <a:t>لسعودة</a:t>
            </a:r>
            <a:r>
              <a:rPr lang="ar-SA" sz="3000" b="1" dirty="0" smtClean="0">
                <a:cs typeface="Sultan Medium" pitchFamily="2" charset="-78"/>
              </a:rPr>
              <a:t> الأنشطة التجارية كأحد الحلول للحد من جرائم  التستر واقتراح بعض الأنشطة التجارية ضمن الأعمال المقصورة على </a:t>
            </a:r>
            <a:r>
              <a:rPr lang="ar-SA" sz="3000" b="1" dirty="0" err="1" smtClean="0">
                <a:cs typeface="Sultan Medium" pitchFamily="2" charset="-78"/>
              </a:rPr>
              <a:t>السعوديين </a:t>
            </a:r>
            <a:r>
              <a:rPr lang="ar-SA" sz="3000" b="1" dirty="0" smtClean="0">
                <a:cs typeface="Sultan Medium" pitchFamily="2" charset="-78"/>
              </a:rPr>
              <a:t>، إلاّ أن تلك الجهود لا زالت قاصرة عن مواجهة هذه المشكلة وبحاجة إلى مزيد من الدعم سواء من الجهات الحكومية أو من القطاع الخاص والمواطنين</a:t>
            </a:r>
            <a:r>
              <a:rPr lang="ar-SA" sz="3000" b="1" dirty="0" smtClean="0">
                <a:cs typeface="Sultan Medium" pitchFamily="2" charset="-78"/>
              </a:rPr>
              <a:t>.</a:t>
            </a:r>
            <a:endParaRPr lang="en-US" sz="3000" b="1"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42</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155531"/>
          </a:xfrm>
          <a:prstGeom prst="rect">
            <a:avLst/>
          </a:prstGeom>
          <a:noFill/>
        </p:spPr>
        <p:txBody>
          <a:bodyPr wrap="square" rtlCol="0">
            <a:spAutoFit/>
          </a:bodyPr>
          <a:lstStyle/>
          <a:p>
            <a:pPr algn="ctr" fontAlgn="base"/>
            <a:r>
              <a:rPr lang="ar-SA" sz="4400" u="sng" dirty="0" smtClean="0">
                <a:cs typeface="Sultan Medium" pitchFamily="2" charset="-78"/>
              </a:rPr>
              <a:t>سادساً</a:t>
            </a:r>
            <a:r>
              <a:rPr lang="ar-SA" sz="4400" u="sng" dirty="0" smtClean="0">
                <a:cs typeface="Sultan Medium" pitchFamily="2" charset="-78"/>
              </a:rPr>
              <a:t>: دور المحامين ومسؤولياتهم تجاه مكافحة التستر.</a:t>
            </a:r>
            <a:endParaRPr lang="en-US" sz="4400" u="sng" dirty="0" smtClean="0">
              <a:cs typeface="Sultan Medium" pitchFamily="2" charset="-78"/>
            </a:endParaRPr>
          </a:p>
          <a:p>
            <a:pPr algn="justLow" fontAlgn="base"/>
            <a:r>
              <a:rPr lang="ar-SA" sz="3400" b="1" dirty="0" smtClean="0">
                <a:cs typeface="Sultan Medium" pitchFamily="2" charset="-78"/>
              </a:rPr>
              <a:t>ولما </a:t>
            </a:r>
            <a:r>
              <a:rPr lang="ar-SA" sz="3400" b="1" dirty="0" smtClean="0">
                <a:cs typeface="Sultan Medium" pitchFamily="2" charset="-78"/>
              </a:rPr>
              <a:t>كان المحامي هو ذلك الشخص المخول له مساعدة العدالة عن طريق تقديم المشورة القانونية للأفراد بالإضافة إلى التمثيل الإجرائي للمتقاضين والدفاع عن حقوقهم وحرياتهم أمام </a:t>
            </a:r>
            <a:r>
              <a:rPr lang="ar-SA" sz="3400" b="1" dirty="0" err="1" smtClean="0">
                <a:cs typeface="Sultan Medium" pitchFamily="2" charset="-78"/>
              </a:rPr>
              <a:t>القضاء.</a:t>
            </a:r>
            <a:r>
              <a:rPr lang="ar-SA" sz="3400" b="1" dirty="0" smtClean="0">
                <a:cs typeface="Sultan Medium" pitchFamily="2" charset="-78"/>
              </a:rPr>
              <a:t> ، فالمحاماة مهنة مستقلة تشكل مع القضاء سلطة العدل وتطبيق الأنظمة ونشر الوعي والثقافة </a:t>
            </a:r>
            <a:r>
              <a:rPr lang="ar-SA" sz="3400" b="1" dirty="0" err="1" smtClean="0">
                <a:cs typeface="Sultan Medium" pitchFamily="2" charset="-78"/>
              </a:rPr>
              <a:t>القانونية </a:t>
            </a:r>
            <a:r>
              <a:rPr lang="ar-SA" sz="3400" b="1" dirty="0" smtClean="0">
                <a:cs typeface="Sultan Medium" pitchFamily="2" charset="-78"/>
              </a:rPr>
              <a:t>، إذ أنها  تشارك السلطة القضائية في تحقيق العدل وحماية حقوق الأفراد </a:t>
            </a:r>
            <a:r>
              <a:rPr lang="ar-SA" sz="3400" b="1" dirty="0" err="1" smtClean="0">
                <a:cs typeface="Sultan Medium" pitchFamily="2" charset="-78"/>
              </a:rPr>
              <a:t>والمجتمعات </a:t>
            </a:r>
            <a:r>
              <a:rPr lang="ar-SA" sz="3400" b="1" dirty="0" smtClean="0">
                <a:cs typeface="Sultan Medium" pitchFamily="2" charset="-78"/>
              </a:rPr>
              <a:t>، فالحياة لا تستقيم بدون حماية وبخاصة في ظل الصراعات القائمة والأخطار </a:t>
            </a:r>
            <a:r>
              <a:rPr lang="ar-SA" sz="3400" b="1" dirty="0" err="1" smtClean="0">
                <a:cs typeface="Sultan Medium" pitchFamily="2" charset="-78"/>
              </a:rPr>
              <a:t>المحيطة ،</a:t>
            </a:r>
            <a:r>
              <a:rPr lang="ar-SA" sz="3400" b="1" dirty="0" smtClean="0">
                <a:cs typeface="Sultan Medium" pitchFamily="2" charset="-78"/>
              </a:rPr>
              <a:t> </a:t>
            </a:r>
            <a:endParaRPr lang="en-US" sz="34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43</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617196"/>
          </a:xfrm>
          <a:prstGeom prst="rect">
            <a:avLst/>
          </a:prstGeom>
          <a:noFill/>
        </p:spPr>
        <p:txBody>
          <a:bodyPr wrap="square" rtlCol="0">
            <a:spAutoFit/>
          </a:bodyPr>
          <a:lstStyle/>
          <a:p>
            <a:pPr algn="ctr" fontAlgn="base"/>
            <a:r>
              <a:rPr lang="ar-SA" sz="4400" u="sng" dirty="0" smtClean="0">
                <a:cs typeface="Sultan Medium" pitchFamily="2" charset="-78"/>
              </a:rPr>
              <a:t>سادساً</a:t>
            </a:r>
            <a:r>
              <a:rPr lang="ar-SA" sz="4400" u="sng" dirty="0" smtClean="0">
                <a:cs typeface="Sultan Medium" pitchFamily="2" charset="-78"/>
              </a:rPr>
              <a:t>: دور المحامين ومسؤولياتهم تجاه مكافحة التستر.</a:t>
            </a:r>
            <a:endParaRPr lang="en-US" sz="4400" u="sng" dirty="0" smtClean="0">
              <a:cs typeface="Sultan Medium" pitchFamily="2" charset="-78"/>
            </a:endParaRPr>
          </a:p>
          <a:p>
            <a:pPr algn="justLow" fontAlgn="base"/>
            <a:r>
              <a:rPr lang="ar-SA" sz="3800" b="1" dirty="0" smtClean="0">
                <a:cs typeface="Sultan Medium" pitchFamily="2" charset="-78"/>
              </a:rPr>
              <a:t>وحيث </a:t>
            </a:r>
            <a:r>
              <a:rPr lang="ar-SA" sz="3800" b="1" dirty="0" smtClean="0">
                <a:cs typeface="Sultan Medium" pitchFamily="2" charset="-78"/>
              </a:rPr>
              <a:t>إن عمل المحامي يسير في اتجاهات ثلاثة </a:t>
            </a:r>
            <a:r>
              <a:rPr lang="ar-SA" sz="3800" b="1" dirty="0" err="1" smtClean="0">
                <a:cs typeface="Sultan Medium" pitchFamily="2" charset="-78"/>
              </a:rPr>
              <a:t>هي :</a:t>
            </a:r>
            <a:endParaRPr lang="en-US" sz="3800" b="1" dirty="0" smtClean="0">
              <a:cs typeface="Sultan Medium" pitchFamily="2" charset="-78"/>
            </a:endParaRPr>
          </a:p>
          <a:p>
            <a:pPr marL="514350" lvl="0" indent="-514350" algn="justLow" fontAlgn="base">
              <a:buFont typeface="+mj-lt"/>
              <a:buAutoNum type="arabicPeriod"/>
            </a:pPr>
            <a:r>
              <a:rPr lang="ar-SA" sz="3800" b="1" dirty="0" smtClean="0">
                <a:cs typeface="Sultan Medium" pitchFamily="2" charset="-78"/>
              </a:rPr>
              <a:t>تمثيل المتقاضين والدفاع عنهم في الدعوى القضائية المقامة منهم أو </a:t>
            </a:r>
            <a:r>
              <a:rPr lang="ar-SA" sz="3800" b="1" dirty="0" err="1" smtClean="0">
                <a:cs typeface="Sultan Medium" pitchFamily="2" charset="-78"/>
              </a:rPr>
              <a:t>عليهم..</a:t>
            </a:r>
            <a:endParaRPr lang="en-US" sz="3800" b="1" dirty="0" smtClean="0">
              <a:cs typeface="Sultan Medium" pitchFamily="2" charset="-78"/>
            </a:endParaRPr>
          </a:p>
          <a:p>
            <a:pPr marL="514350" lvl="0" indent="-514350" algn="justLow" fontAlgn="base">
              <a:buFont typeface="+mj-lt"/>
              <a:buAutoNum type="arabicPeriod"/>
            </a:pPr>
            <a:r>
              <a:rPr lang="ar-SA" sz="3800" b="1" dirty="0" smtClean="0">
                <a:cs typeface="Sultan Medium" pitchFamily="2" charset="-78"/>
              </a:rPr>
              <a:t>تقديم الاستشارات القانونية لمن يحتاج إليها ويطلبها.</a:t>
            </a:r>
            <a:endParaRPr lang="en-US" sz="3800" b="1" dirty="0" smtClean="0">
              <a:cs typeface="Sultan Medium" pitchFamily="2" charset="-78"/>
            </a:endParaRPr>
          </a:p>
          <a:p>
            <a:pPr marL="514350" lvl="0" indent="-514350" algn="justLow" fontAlgn="base">
              <a:buFont typeface="+mj-lt"/>
              <a:buAutoNum type="arabicPeriod"/>
            </a:pPr>
            <a:r>
              <a:rPr lang="ar-SA" sz="3800" b="1" dirty="0" smtClean="0">
                <a:cs typeface="Sultan Medium" pitchFamily="2" charset="-78"/>
              </a:rPr>
              <a:t>نشر الثقافة القانونية </a:t>
            </a:r>
            <a:r>
              <a:rPr lang="ar-SA" sz="3800" b="1" dirty="0" err="1" smtClean="0">
                <a:cs typeface="Sultan Medium" pitchFamily="2" charset="-78"/>
              </a:rPr>
              <a:t>وتبصرة</a:t>
            </a:r>
            <a:r>
              <a:rPr lang="ar-SA" sz="3800" b="1" dirty="0" smtClean="0">
                <a:cs typeface="Sultan Medium" pitchFamily="2" charset="-78"/>
              </a:rPr>
              <a:t> الشعوب لأهمية تطبيق القوانين والأنظمة.</a:t>
            </a:r>
            <a:endParaRPr lang="en-US" sz="3800" b="1" dirty="0" smtClean="0">
              <a:cs typeface="Sultan Medium" pitchFamily="2" charset="-78"/>
            </a:endParaRPr>
          </a:p>
          <a:p>
            <a:pPr algn="justLow" fontAlgn="base"/>
            <a:r>
              <a:rPr lang="ar-SA" sz="3200" b="1" dirty="0" smtClean="0"/>
              <a:t> </a:t>
            </a:r>
            <a:endParaRPr lang="en-US" sz="3200" b="1" dirty="0"/>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44</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878532"/>
          </a:xfrm>
          <a:prstGeom prst="rect">
            <a:avLst/>
          </a:prstGeom>
          <a:noFill/>
        </p:spPr>
        <p:txBody>
          <a:bodyPr wrap="square" rtlCol="0">
            <a:spAutoFit/>
          </a:bodyPr>
          <a:lstStyle/>
          <a:p>
            <a:pPr algn="ctr" fontAlgn="base"/>
            <a:r>
              <a:rPr lang="ar-SA" sz="4400" u="sng" dirty="0" smtClean="0">
                <a:cs typeface="Sultan Medium" pitchFamily="2" charset="-78"/>
              </a:rPr>
              <a:t>سادساً</a:t>
            </a:r>
            <a:r>
              <a:rPr lang="ar-SA" sz="4400" u="sng" dirty="0" smtClean="0">
                <a:cs typeface="Sultan Medium" pitchFamily="2" charset="-78"/>
              </a:rPr>
              <a:t>: دور المحامين ومسؤولياتهم تجاه مكافحة التستر.</a:t>
            </a:r>
            <a:endParaRPr lang="en-US" sz="4400" u="sng" dirty="0" smtClean="0">
              <a:cs typeface="Sultan Medium" pitchFamily="2" charset="-78"/>
            </a:endParaRPr>
          </a:p>
          <a:p>
            <a:pPr algn="justLow" fontAlgn="base"/>
            <a:r>
              <a:rPr lang="ar-SA" sz="3600" b="1" dirty="0" smtClean="0">
                <a:cs typeface="Sultan Medium" pitchFamily="2" charset="-78"/>
              </a:rPr>
              <a:t>وعملاً بنص المادة الثامنة من نظام مكافحة التستر التجاري والتي تنص </a:t>
            </a:r>
            <a:r>
              <a:rPr lang="ar-SA" sz="3600" b="1" dirty="0" err="1" smtClean="0">
                <a:cs typeface="Sultan Medium" pitchFamily="2" charset="-78"/>
              </a:rPr>
              <a:t>على (</a:t>
            </a:r>
            <a:r>
              <a:rPr lang="ar-SA" sz="3600" b="1" dirty="0" smtClean="0">
                <a:cs typeface="Sultan Medium" pitchFamily="2" charset="-78"/>
              </a:rPr>
              <a:t>(</a:t>
            </a:r>
            <a:r>
              <a:rPr lang="ar-SA" sz="3600" b="1" u="sng" dirty="0" smtClean="0">
                <a:cs typeface="Sultan Medium" pitchFamily="2" charset="-78"/>
              </a:rPr>
              <a:t>تقوم وزارة التجارة والصناعة بالتعاون مع الجهات ذات العلاقة بالتوعية المستمرة بمضار </a:t>
            </a:r>
            <a:r>
              <a:rPr lang="ar-SA" sz="3600" b="1" u="sng" dirty="0" err="1" smtClean="0">
                <a:cs typeface="Sultan Medium" pitchFamily="2" charset="-78"/>
              </a:rPr>
              <a:t>التستر </a:t>
            </a:r>
            <a:r>
              <a:rPr lang="ar-SA" sz="3600" b="1" u="sng" dirty="0" smtClean="0">
                <a:cs typeface="Sultan Medium" pitchFamily="2" charset="-78"/>
              </a:rPr>
              <a:t>، وتبيان مخالفته للأنظمة المعمول </a:t>
            </a:r>
            <a:r>
              <a:rPr lang="ar-SA" sz="3600" b="1" u="sng" dirty="0" err="1" smtClean="0">
                <a:cs typeface="Sultan Medium" pitchFamily="2" charset="-78"/>
              </a:rPr>
              <a:t>بها</a:t>
            </a:r>
            <a:r>
              <a:rPr lang="ar-SA" sz="3600" b="1" u="sng" dirty="0" smtClean="0">
                <a:cs typeface="Sultan Medium" pitchFamily="2" charset="-78"/>
              </a:rPr>
              <a:t> والعقوبات التي ستطبق بحق المخالفين</a:t>
            </a:r>
            <a:r>
              <a:rPr lang="ar-SA" sz="3600" b="1" dirty="0" err="1" smtClean="0">
                <a:cs typeface="Sultan Medium" pitchFamily="2" charset="-78"/>
              </a:rPr>
              <a:t>) </a:t>
            </a:r>
            <a:r>
              <a:rPr lang="ar-SA" sz="3600" b="1" dirty="0" smtClean="0">
                <a:cs typeface="Sultan Medium" pitchFamily="2" charset="-78"/>
              </a:rPr>
              <a:t>، وكذلك ما نصت عليه اللائحة التنفيذية لنظام مكافحة التستر التجاري والصادرة بموجب القرار الوزاري رقم 7/م.م وتاريخ 13/05/</a:t>
            </a:r>
            <a:r>
              <a:rPr lang="ar-SA" sz="3600" b="1" dirty="0" err="1" smtClean="0">
                <a:cs typeface="Sultan Medium" pitchFamily="2" charset="-78"/>
              </a:rPr>
              <a:t>1426هـ</a:t>
            </a:r>
            <a:r>
              <a:rPr lang="ar-SA" sz="3600" b="1" dirty="0" smtClean="0">
                <a:cs typeface="Sultan Medium" pitchFamily="2" charset="-78"/>
              </a:rPr>
              <a:t> </a:t>
            </a:r>
            <a:r>
              <a:rPr lang="ar-SA" sz="3600" b="1" dirty="0" err="1" smtClean="0">
                <a:cs typeface="Sultan Medium" pitchFamily="2" charset="-78"/>
              </a:rPr>
              <a:t>،</a:t>
            </a:r>
            <a:r>
              <a:rPr lang="ar-SA" sz="3600" b="1" dirty="0" smtClean="0">
                <a:cs typeface="Sultan Medium" pitchFamily="2" charset="-78"/>
              </a:rPr>
              <a:t> </a:t>
            </a:r>
            <a:endParaRPr lang="en-US" sz="36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45</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601533"/>
          </a:xfrm>
          <a:prstGeom prst="rect">
            <a:avLst/>
          </a:prstGeom>
          <a:noFill/>
        </p:spPr>
        <p:txBody>
          <a:bodyPr wrap="square" rtlCol="0">
            <a:spAutoFit/>
          </a:bodyPr>
          <a:lstStyle/>
          <a:p>
            <a:pPr algn="ctr" fontAlgn="base"/>
            <a:r>
              <a:rPr lang="ar-SA" sz="4400" u="sng" dirty="0" smtClean="0">
                <a:cs typeface="Sultan Medium" pitchFamily="2" charset="-78"/>
              </a:rPr>
              <a:t>سادساً</a:t>
            </a:r>
            <a:r>
              <a:rPr lang="ar-SA" sz="4400" u="sng" dirty="0" smtClean="0">
                <a:cs typeface="Sultan Medium" pitchFamily="2" charset="-78"/>
              </a:rPr>
              <a:t>: دور المحامين ومسؤولياتهم تجاه مكافحة التستر.</a:t>
            </a:r>
            <a:endParaRPr lang="en-US" sz="4400" u="sng" dirty="0" smtClean="0">
              <a:cs typeface="Sultan Medium" pitchFamily="2" charset="-78"/>
            </a:endParaRPr>
          </a:p>
          <a:p>
            <a:pPr algn="justLow" fontAlgn="base"/>
            <a:r>
              <a:rPr lang="ar-SA" sz="3000" b="1" dirty="0" smtClean="0">
                <a:cs typeface="Sultan Medium" pitchFamily="2" charset="-78"/>
              </a:rPr>
              <a:t>نصت </a:t>
            </a:r>
            <a:r>
              <a:rPr lang="ar-SA" sz="3000" b="1" dirty="0" smtClean="0">
                <a:cs typeface="Sultan Medium" pitchFamily="2" charset="-78"/>
              </a:rPr>
              <a:t>المادة الثانية عشر على ما </a:t>
            </a:r>
            <a:r>
              <a:rPr lang="ar-SA" sz="3000" b="1" dirty="0" err="1" smtClean="0">
                <a:cs typeface="Sultan Medium" pitchFamily="2" charset="-78"/>
              </a:rPr>
              <a:t>يلي:- </a:t>
            </a:r>
            <a:r>
              <a:rPr lang="ar-SA" sz="3000" b="1" dirty="0" smtClean="0">
                <a:cs typeface="Sultan Medium" pitchFamily="2" charset="-78"/>
              </a:rPr>
              <a:t>(</a:t>
            </a:r>
            <a:r>
              <a:rPr lang="ar-SA" sz="3000" b="1" u="sng" dirty="0" smtClean="0">
                <a:cs typeface="Sultan Medium" pitchFamily="2" charset="-78"/>
              </a:rPr>
              <a:t>تقوم وزارة التجارة والصناعة باتخاذ الإجراءات الاحترازية والتدابير الوقائية للحماية من ارتكاب مخالفة التستر وذلك بكافة الوسائل الممكنة ومنها على سبيل المثال ما </a:t>
            </a:r>
            <a:r>
              <a:rPr lang="ar-SA" sz="3000" b="1" u="sng" dirty="0" err="1" smtClean="0">
                <a:cs typeface="Sultan Medium" pitchFamily="2" charset="-78"/>
              </a:rPr>
              <a:t>يلي</a:t>
            </a:r>
            <a:r>
              <a:rPr lang="ar-SA" sz="3000" b="1" dirty="0" err="1" smtClean="0">
                <a:cs typeface="Sultan Medium" pitchFamily="2" charset="-78"/>
              </a:rPr>
              <a:t>:-</a:t>
            </a:r>
            <a:endParaRPr lang="en-US" sz="3000" b="1" dirty="0" smtClean="0">
              <a:cs typeface="Sultan Medium" pitchFamily="2" charset="-78"/>
            </a:endParaRPr>
          </a:p>
          <a:p>
            <a:pPr lvl="0" algn="justLow" fontAlgn="base">
              <a:buFont typeface="Wingdings" pitchFamily="2" charset="2"/>
              <a:buChar char="Ø"/>
            </a:pPr>
            <a:r>
              <a:rPr lang="ar-SA" sz="3000" b="1" dirty="0" smtClean="0">
                <a:cs typeface="Sultan Medium" pitchFamily="2" charset="-78"/>
              </a:rPr>
              <a:t> التحذير من أضرار وأخطار التستر عبر وسائل الإعلام المسموعة والمرئية والمقروءة.</a:t>
            </a:r>
            <a:endParaRPr lang="en-US" sz="3000" b="1" dirty="0" smtClean="0">
              <a:cs typeface="Sultan Medium" pitchFamily="2" charset="-78"/>
            </a:endParaRPr>
          </a:p>
          <a:p>
            <a:pPr lvl="0" algn="justLow" fontAlgn="base">
              <a:buFont typeface="Wingdings" pitchFamily="2" charset="2"/>
              <a:buChar char="Ø"/>
            </a:pPr>
            <a:r>
              <a:rPr lang="ar-SA" sz="3000" b="1" dirty="0" smtClean="0">
                <a:cs typeface="Sultan Medium" pitchFamily="2" charset="-78"/>
              </a:rPr>
              <a:t>توعية المواطنين والمقيمين بما يسببه التستر من أضرار بالاقتصاد الوطني.</a:t>
            </a:r>
            <a:endParaRPr lang="en-US" sz="3000" b="1" dirty="0" smtClean="0">
              <a:cs typeface="Sultan Medium" pitchFamily="2" charset="-78"/>
            </a:endParaRPr>
          </a:p>
          <a:p>
            <a:pPr lvl="0" algn="justLow" fontAlgn="base">
              <a:buFont typeface="Wingdings" pitchFamily="2" charset="2"/>
              <a:buChar char="Ø"/>
            </a:pPr>
            <a:r>
              <a:rPr lang="ar-SA" sz="3000" b="1" dirty="0" smtClean="0">
                <a:cs typeface="Sultan Medium" pitchFamily="2" charset="-78"/>
              </a:rPr>
              <a:t>بيان العقوبات التي ستطبق بحق المخالفين عبر وسائل الإعلام</a:t>
            </a:r>
            <a:r>
              <a:rPr lang="ar-SA" sz="3000" b="1" dirty="0" smtClean="0">
                <a:cs typeface="Sultan Medium" pitchFamily="2" charset="-78"/>
              </a:rPr>
              <a:t>.</a:t>
            </a:r>
            <a:endParaRPr lang="en-US" sz="3000" b="1"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46</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7171194"/>
          </a:xfrm>
          <a:prstGeom prst="rect">
            <a:avLst/>
          </a:prstGeom>
          <a:noFill/>
        </p:spPr>
        <p:txBody>
          <a:bodyPr wrap="square" rtlCol="0">
            <a:spAutoFit/>
          </a:bodyPr>
          <a:lstStyle/>
          <a:p>
            <a:pPr algn="ctr" fontAlgn="base"/>
            <a:r>
              <a:rPr lang="ar-SA" sz="4400" u="sng" dirty="0" smtClean="0">
                <a:cs typeface="Sultan Medium" pitchFamily="2" charset="-78"/>
              </a:rPr>
              <a:t>سادساً</a:t>
            </a:r>
            <a:r>
              <a:rPr lang="ar-SA" sz="4400" u="sng" dirty="0" smtClean="0">
                <a:cs typeface="Sultan Medium" pitchFamily="2" charset="-78"/>
              </a:rPr>
              <a:t>: دور المحامين ومسؤولياتهم تجاه مكافحة التستر</a:t>
            </a:r>
            <a:r>
              <a:rPr lang="ar-SA" sz="4400" u="sng" dirty="0" smtClean="0">
                <a:cs typeface="Sultan Medium" pitchFamily="2" charset="-78"/>
              </a:rPr>
              <a:t>.</a:t>
            </a:r>
          </a:p>
          <a:p>
            <a:pPr lvl="0" algn="justLow" fontAlgn="base">
              <a:buFont typeface="Wingdings" pitchFamily="2" charset="2"/>
              <a:buChar char="Ø"/>
            </a:pPr>
            <a:r>
              <a:rPr lang="ar-SA" sz="2800" b="1" dirty="0" smtClean="0">
                <a:cs typeface="Sultan Medium" pitchFamily="2" charset="-78"/>
              </a:rPr>
              <a:t>العمل على وضع الإجراءات اللازمة التي من شأنها توطين الوظائف وإحلال العمالة الوطنية محل العمالة المخالفة لنظام مكافحة التستر أو المشتبه بهم في ذلك والعمل على قصر مزاولة العمل للمواطنين في المهن المقصورة على السعوديين في النشاطات التي يكثر فيها التستر.</a:t>
            </a:r>
            <a:endParaRPr lang="en-US" sz="2800" b="1" dirty="0" smtClean="0">
              <a:cs typeface="Sultan Medium" pitchFamily="2" charset="-78"/>
            </a:endParaRPr>
          </a:p>
          <a:p>
            <a:pPr lvl="0" algn="justLow" fontAlgn="base">
              <a:buFont typeface="Wingdings" pitchFamily="2" charset="2"/>
              <a:buChar char="Ø"/>
            </a:pPr>
            <a:r>
              <a:rPr lang="ar-SA" sz="2800" b="1" dirty="0" smtClean="0">
                <a:cs typeface="Sultan Medium" pitchFamily="2" charset="-78"/>
              </a:rPr>
              <a:t>القيام بعقد الندوات </a:t>
            </a:r>
            <a:r>
              <a:rPr lang="ar-SA" sz="2800" b="1" dirty="0" err="1" smtClean="0">
                <a:cs typeface="Sultan Medium" pitchFamily="2" charset="-78"/>
              </a:rPr>
              <a:t>التوعوية</a:t>
            </a:r>
            <a:r>
              <a:rPr lang="ar-SA" sz="2800" b="1" dirty="0" smtClean="0">
                <a:cs typeface="Sultan Medium" pitchFamily="2" charset="-78"/>
              </a:rPr>
              <a:t> والبرامج التدريبية الخاصة بمكافحة التستر وتطوير سبل مكافحتها والوقاية منها.</a:t>
            </a:r>
            <a:endParaRPr lang="en-US" sz="2800" b="1" dirty="0" smtClean="0">
              <a:cs typeface="Sultan Medium" pitchFamily="2" charset="-78"/>
            </a:endParaRPr>
          </a:p>
          <a:p>
            <a:pPr lvl="0" algn="justLow" fontAlgn="base">
              <a:buFont typeface="Wingdings" pitchFamily="2" charset="2"/>
              <a:buChar char="Ø"/>
            </a:pPr>
            <a:r>
              <a:rPr lang="ar-SA" sz="2800" b="1" dirty="0" smtClean="0">
                <a:cs typeface="Sultan Medium" pitchFamily="2" charset="-78"/>
              </a:rPr>
              <a:t>إعداد سجلات بأسماء المخالفين ونشاطهم ومحلاتهم المشتبه </a:t>
            </a:r>
            <a:r>
              <a:rPr lang="ar-SA" sz="2800" b="1" dirty="0" err="1" smtClean="0">
                <a:cs typeface="Sultan Medium" pitchFamily="2" charset="-78"/>
              </a:rPr>
              <a:t>بها</a:t>
            </a:r>
            <a:r>
              <a:rPr lang="ar-SA" sz="2800" b="1" dirty="0" smtClean="0">
                <a:cs typeface="Sultan Medium" pitchFamily="2" charset="-78"/>
              </a:rPr>
              <a:t>، بما في ذلك إدراجها في الحاسب الآلي للرجوع إليها في حالات العود أو التكرار وكذلك الاستفادة منها خلال فترة المنع من مزاولة ذلك النشاط</a:t>
            </a:r>
            <a:r>
              <a:rPr lang="ar-SA" sz="2800" b="1" dirty="0" err="1" smtClean="0">
                <a:cs typeface="Sultan Medium" pitchFamily="2" charset="-78"/>
              </a:rPr>
              <a:t>).</a:t>
            </a:r>
            <a:endParaRPr lang="en-US" sz="2800" b="1" dirty="0" smtClean="0">
              <a:cs typeface="Sultan Medium" pitchFamily="2" charset="-78"/>
            </a:endParaRPr>
          </a:p>
          <a:p>
            <a:pPr algn="justLow" fontAlgn="base"/>
            <a:r>
              <a:rPr lang="ar-SA" sz="3200" b="1" dirty="0" smtClean="0">
                <a:cs typeface="Sultan Medium" pitchFamily="2" charset="-78"/>
              </a:rPr>
              <a:t> </a:t>
            </a:r>
            <a:endParaRPr lang="en-US" sz="3200" b="1" dirty="0" smtClean="0">
              <a:cs typeface="Sultan Medium" pitchFamily="2" charset="-78"/>
            </a:endParaRPr>
          </a:p>
          <a:p>
            <a:pPr algn="justLow" fontAlgn="base"/>
            <a:endParaRPr lang="en-US" sz="3200" b="1" u="sng"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47</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863417"/>
          </a:xfrm>
          <a:prstGeom prst="rect">
            <a:avLst/>
          </a:prstGeom>
          <a:noFill/>
        </p:spPr>
        <p:txBody>
          <a:bodyPr wrap="square" rtlCol="0">
            <a:spAutoFit/>
          </a:bodyPr>
          <a:lstStyle/>
          <a:p>
            <a:pPr algn="ctr" fontAlgn="base"/>
            <a:r>
              <a:rPr lang="ar-SA" sz="4000" u="sng" dirty="0" smtClean="0">
                <a:cs typeface="Sultan Medium" pitchFamily="2" charset="-78"/>
              </a:rPr>
              <a:t>سادساً</a:t>
            </a:r>
            <a:r>
              <a:rPr lang="ar-SA" sz="4000" u="sng" dirty="0" smtClean="0">
                <a:cs typeface="Sultan Medium" pitchFamily="2" charset="-78"/>
              </a:rPr>
              <a:t>: دور المحامين ومسؤولياتهم تجاه مكافحة التستر</a:t>
            </a:r>
            <a:r>
              <a:rPr lang="ar-SA" sz="4000" u="sng" dirty="0" smtClean="0">
                <a:cs typeface="Sultan Medium" pitchFamily="2" charset="-78"/>
              </a:rPr>
              <a:t>.</a:t>
            </a:r>
          </a:p>
          <a:p>
            <a:pPr algn="justLow" fontAlgn="base"/>
            <a:r>
              <a:rPr lang="ar-SA" sz="3200" b="1" dirty="0" smtClean="0">
                <a:cs typeface="Sultan Medium" pitchFamily="2" charset="-78"/>
              </a:rPr>
              <a:t>وحيث نصت المادة الأولى من نظام </a:t>
            </a:r>
            <a:r>
              <a:rPr lang="ar-SA" sz="3200" b="1" dirty="0" err="1" smtClean="0">
                <a:cs typeface="Sultan Medium" pitchFamily="2" charset="-78"/>
              </a:rPr>
              <a:t>المحاماة </a:t>
            </a:r>
            <a:r>
              <a:rPr lang="ar-SA" sz="3200" b="1" baseline="30000" dirty="0" err="1" smtClean="0">
                <a:cs typeface="Sultan Medium" pitchFamily="2" charset="-78"/>
              </a:rPr>
              <a:t>(</a:t>
            </a:r>
            <a:r>
              <a:rPr lang="ar-SA" sz="3200" b="1" baseline="30000" dirty="0" smtClean="0">
                <a:cs typeface="Sultan Medium" pitchFamily="2" charset="-78"/>
              </a:rPr>
              <a:t>)</a:t>
            </a:r>
            <a:r>
              <a:rPr lang="ar-SA" sz="3200" b="1" dirty="0" smtClean="0">
                <a:cs typeface="Sultan Medium" pitchFamily="2" charset="-78"/>
              </a:rPr>
              <a:t> على تعريف مهنة المحاماة وجعلت من بين أعماله مزاولة الاستشارات الشرعية </a:t>
            </a:r>
            <a:r>
              <a:rPr lang="ar-SA" sz="3200" b="1" dirty="0" err="1" smtClean="0">
                <a:cs typeface="Sultan Medium" pitchFamily="2" charset="-78"/>
              </a:rPr>
              <a:t>والنظامية </a:t>
            </a:r>
            <a:r>
              <a:rPr lang="ar-SA" sz="3200" b="1" dirty="0" smtClean="0">
                <a:cs typeface="Sultan Medium" pitchFamily="2" charset="-78"/>
              </a:rPr>
              <a:t>، ومن هنا يأتي واجبنا الوطني والمهني في تقديم مثل هذه المحاضرات, كما نشير للدور المحوري والخطير للمحامين في الحد من هذه الظاهرة وذلك من خلال ما </a:t>
            </a:r>
            <a:r>
              <a:rPr lang="ar-SA" sz="3200" b="1" dirty="0" err="1" smtClean="0">
                <a:cs typeface="Sultan Medium" pitchFamily="2" charset="-78"/>
              </a:rPr>
              <a:t>يلي :</a:t>
            </a:r>
            <a:endParaRPr lang="en-US" sz="3200" b="1" dirty="0" smtClean="0">
              <a:cs typeface="Sultan Medium" pitchFamily="2" charset="-78"/>
            </a:endParaRPr>
          </a:p>
          <a:p>
            <a:pPr algn="justLow" fontAlgn="base"/>
            <a:r>
              <a:rPr lang="ar-SA" sz="3200" b="1" dirty="0" smtClean="0">
                <a:cs typeface="Sultan Medium" pitchFamily="2" charset="-78"/>
              </a:rPr>
              <a:t>1- عدم التستر على المستشارين الوافدين بمكاتبهم وشركاتهم المهنية وذلك من خلال السماح لهم بمزاولة العمل باستخدام أسمائهم وترخيصهم ومكاتبهم في مزاولة </a:t>
            </a:r>
            <a:r>
              <a:rPr lang="ar-SA" sz="3200" b="1" dirty="0" err="1" smtClean="0">
                <a:cs typeface="Sultan Medium" pitchFamily="2" charset="-78"/>
              </a:rPr>
              <a:t>العمل .</a:t>
            </a:r>
            <a:endParaRPr lang="en-US" sz="3200" b="1" dirty="0" smtClean="0">
              <a:cs typeface="Sultan Medium" pitchFamily="2" charset="-78"/>
            </a:endParaRPr>
          </a:p>
          <a:p>
            <a:pPr algn="justLow" fontAlgn="base"/>
            <a:endParaRPr lang="en-US" sz="3200" b="1" u="sng"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892023" y="6340853"/>
            <a:ext cx="2133600" cy="365125"/>
          </a:xfrm>
          <a:ln>
            <a:noFill/>
          </a:ln>
        </p:spPr>
        <p:txBody>
          <a:bodyPr/>
          <a:lstStyle/>
          <a:p>
            <a:r>
              <a:rPr lang="ar-SA" sz="2800" b="1" dirty="0" smtClean="0">
                <a:solidFill>
                  <a:prstClr val="white"/>
                </a:solidFill>
              </a:rPr>
              <a:t>4</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323528" y="1052736"/>
            <a:ext cx="7920880" cy="5262979"/>
          </a:xfrm>
          <a:prstGeom prst="rect">
            <a:avLst/>
          </a:prstGeom>
          <a:noFill/>
        </p:spPr>
        <p:txBody>
          <a:bodyPr wrap="square" rtlCol="0">
            <a:spAutoFit/>
          </a:bodyPr>
          <a:lstStyle/>
          <a:p>
            <a:pPr algn="ctr" fontAlgn="base"/>
            <a:r>
              <a:rPr lang="ar-SA" sz="4800" b="1" u="sng" dirty="0" smtClean="0">
                <a:cs typeface="Sultan Medium" pitchFamily="2" charset="-78"/>
              </a:rPr>
              <a:t>محاور المحاضرة</a:t>
            </a:r>
          </a:p>
          <a:p>
            <a:pPr algn="just" fontAlgn="base"/>
            <a:r>
              <a:rPr lang="ar-SA" sz="3600" b="1" u="sng" dirty="0" smtClean="0">
                <a:cs typeface="Sultan Medium" pitchFamily="2" charset="-78"/>
              </a:rPr>
              <a:t>خامساً:</a:t>
            </a:r>
            <a:r>
              <a:rPr lang="ar-SA" sz="3600" b="1" dirty="0" smtClean="0">
                <a:cs typeface="Sultan Medium" pitchFamily="2" charset="-78"/>
              </a:rPr>
              <a:t> التستر التجاري في المهن </a:t>
            </a:r>
            <a:r>
              <a:rPr lang="ar-SA" sz="3600" b="1" dirty="0" err="1" smtClean="0">
                <a:cs typeface="Sultan Medium" pitchFamily="2" charset="-78"/>
              </a:rPr>
              <a:t>الحرة (أفراد </a:t>
            </a:r>
            <a:r>
              <a:rPr lang="ar-SA" sz="3600" b="1" dirty="0" smtClean="0">
                <a:cs typeface="Sultan Medium" pitchFamily="2" charset="-78"/>
              </a:rPr>
              <a:t>- شركات</a:t>
            </a:r>
            <a:r>
              <a:rPr lang="ar-SA" sz="3600" b="1" dirty="0" err="1" smtClean="0">
                <a:cs typeface="Sultan Medium" pitchFamily="2" charset="-78"/>
              </a:rPr>
              <a:t>).</a:t>
            </a:r>
            <a:endParaRPr lang="en-US" sz="3600" b="1" dirty="0" smtClean="0">
              <a:cs typeface="Sultan Medium" pitchFamily="2" charset="-78"/>
            </a:endParaRPr>
          </a:p>
          <a:p>
            <a:pPr algn="just" fontAlgn="base"/>
            <a:endParaRPr lang="ar-SA" sz="3600" b="1" u="sng" dirty="0" smtClean="0">
              <a:cs typeface="Sultan Medium" pitchFamily="2" charset="-78"/>
            </a:endParaRPr>
          </a:p>
          <a:p>
            <a:pPr algn="just" fontAlgn="base"/>
            <a:r>
              <a:rPr lang="ar-SA" sz="3600" b="1" u="sng" dirty="0" smtClean="0">
                <a:cs typeface="Sultan Medium" pitchFamily="2" charset="-78"/>
              </a:rPr>
              <a:t>سادساً:</a:t>
            </a:r>
            <a:r>
              <a:rPr lang="ar-SA" sz="3600" b="1" dirty="0" smtClean="0">
                <a:cs typeface="Sultan Medium" pitchFamily="2" charset="-78"/>
              </a:rPr>
              <a:t> دور المحامين ومسؤولياتهم تجاه مكافحة التستر التجاري.</a:t>
            </a:r>
            <a:endParaRPr lang="en-US" sz="3600" b="1" dirty="0" smtClean="0">
              <a:cs typeface="Sultan Medium" pitchFamily="2" charset="-78"/>
            </a:endParaRPr>
          </a:p>
          <a:p>
            <a:pPr algn="just" fontAlgn="base"/>
            <a:endParaRPr lang="ar-SA" sz="3600" b="1" u="sng" dirty="0" smtClean="0">
              <a:cs typeface="Sultan Medium" pitchFamily="2" charset="-78"/>
            </a:endParaRPr>
          </a:p>
          <a:p>
            <a:pPr algn="just" fontAlgn="base"/>
            <a:r>
              <a:rPr lang="ar-SA" sz="3600" b="1" u="sng" dirty="0" smtClean="0">
                <a:cs typeface="Sultan Medium" pitchFamily="2" charset="-78"/>
              </a:rPr>
              <a:t>سابعاً:</a:t>
            </a:r>
            <a:r>
              <a:rPr lang="ar-SA" sz="3600" b="1" dirty="0" smtClean="0">
                <a:cs typeface="Sultan Medium" pitchFamily="2" charset="-78"/>
              </a:rPr>
              <a:t> وسائل وتوصيات للحد من جريمة التستر التجاري.</a:t>
            </a:r>
            <a:endParaRPr lang="en-US" sz="36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48</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7417415"/>
          </a:xfrm>
          <a:prstGeom prst="rect">
            <a:avLst/>
          </a:prstGeom>
          <a:noFill/>
        </p:spPr>
        <p:txBody>
          <a:bodyPr wrap="square" rtlCol="0">
            <a:spAutoFit/>
          </a:bodyPr>
          <a:lstStyle/>
          <a:p>
            <a:pPr algn="ctr" fontAlgn="base"/>
            <a:r>
              <a:rPr lang="ar-SA" sz="4000" u="sng" dirty="0" smtClean="0">
                <a:cs typeface="Sultan Medium" pitchFamily="2" charset="-78"/>
              </a:rPr>
              <a:t>سادساً</a:t>
            </a:r>
            <a:r>
              <a:rPr lang="ar-SA" sz="4000" u="sng" dirty="0" smtClean="0">
                <a:cs typeface="Sultan Medium" pitchFamily="2" charset="-78"/>
              </a:rPr>
              <a:t>: دور المحامين ومسؤولياتهم تجاه مكافحة التستر</a:t>
            </a:r>
            <a:r>
              <a:rPr lang="ar-SA" sz="4000" u="sng" dirty="0" smtClean="0">
                <a:cs typeface="Sultan Medium" pitchFamily="2" charset="-78"/>
              </a:rPr>
              <a:t>.</a:t>
            </a:r>
          </a:p>
          <a:p>
            <a:pPr algn="justLow" fontAlgn="base"/>
            <a:r>
              <a:rPr lang="ar-SA" sz="3200" b="1" dirty="0" smtClean="0">
                <a:cs typeface="Sultan Medium" pitchFamily="2" charset="-78"/>
              </a:rPr>
              <a:t>2- </a:t>
            </a:r>
            <a:r>
              <a:rPr lang="ar-SA" sz="3200" b="1" dirty="0" smtClean="0">
                <a:cs typeface="Sultan Medium" pitchFamily="2" charset="-78"/>
              </a:rPr>
              <a:t>عدم صياغة عقود التستر  التجاري لمواطن او وافد وذلك لإخفاء جريمة التستر التجاري التي يقوم </a:t>
            </a:r>
            <a:r>
              <a:rPr lang="ar-SA" sz="3200" b="1" dirty="0" err="1" smtClean="0">
                <a:cs typeface="Sultan Medium" pitchFamily="2" charset="-78"/>
              </a:rPr>
              <a:t>بها</a:t>
            </a:r>
            <a:r>
              <a:rPr lang="ar-SA" sz="3200" b="1" dirty="0" smtClean="0">
                <a:cs typeface="Sultan Medium" pitchFamily="2" charset="-78"/>
              </a:rPr>
              <a:t> هؤلاء وذلك لعلمه بثغرات </a:t>
            </a:r>
            <a:r>
              <a:rPr lang="ar-SA" sz="3200" b="1" dirty="0" err="1" smtClean="0">
                <a:cs typeface="Sultan Medium" pitchFamily="2" charset="-78"/>
              </a:rPr>
              <a:t>النظام .</a:t>
            </a:r>
            <a:endParaRPr lang="en-US" sz="3200" b="1" dirty="0" smtClean="0">
              <a:cs typeface="Sultan Medium" pitchFamily="2" charset="-78"/>
            </a:endParaRPr>
          </a:p>
          <a:p>
            <a:pPr algn="justLow"/>
            <a:r>
              <a:rPr lang="ar-SA" sz="3200" b="1" dirty="0" err="1" smtClean="0">
                <a:cs typeface="Sultan Medium" pitchFamily="2" charset="-78"/>
              </a:rPr>
              <a:t>(</a:t>
            </a:r>
            <a:r>
              <a:rPr lang="ar-SA" sz="3200" b="1" dirty="0" smtClean="0">
                <a:cs typeface="Sultan Medium" pitchFamily="2" charset="-78"/>
              </a:rPr>
              <a:t>) نظام المحاماة السعودي الصادر بالمرسوم الملكي </a:t>
            </a:r>
            <a:r>
              <a:rPr lang="ar-SA" sz="3200" b="1" dirty="0" err="1" smtClean="0">
                <a:cs typeface="Sultan Medium" pitchFamily="2" charset="-78"/>
              </a:rPr>
              <a:t>رقم </a:t>
            </a:r>
            <a:r>
              <a:rPr lang="ar-SA" sz="3200" b="1" dirty="0" smtClean="0">
                <a:cs typeface="Sultan Medium" pitchFamily="2" charset="-78"/>
              </a:rPr>
              <a:t>(م/38) وتاريخ 28/7/</a:t>
            </a:r>
            <a:r>
              <a:rPr lang="ar-SA" sz="3200" b="1" dirty="0" err="1" smtClean="0">
                <a:cs typeface="Sultan Medium" pitchFamily="2" charset="-78"/>
              </a:rPr>
              <a:t>1422هـ</a:t>
            </a:r>
            <a:r>
              <a:rPr lang="ar-SA" sz="3200" b="1" dirty="0" smtClean="0">
                <a:cs typeface="Sultan Medium" pitchFamily="2" charset="-78"/>
              </a:rPr>
              <a:t> </a:t>
            </a:r>
            <a:r>
              <a:rPr lang="ar-SA" sz="3200" b="1" dirty="0" err="1" smtClean="0">
                <a:cs typeface="Sultan Medium" pitchFamily="2" charset="-78"/>
              </a:rPr>
              <a:t>.</a:t>
            </a:r>
            <a:endParaRPr lang="en-US" sz="3200" b="1" dirty="0" smtClean="0">
              <a:cs typeface="Sultan Medium" pitchFamily="2" charset="-78"/>
            </a:endParaRPr>
          </a:p>
          <a:p>
            <a:pPr algn="justLow"/>
            <a:r>
              <a:rPr lang="ar-SA" sz="3200" b="1" dirty="0" smtClean="0">
                <a:cs typeface="Sultan Medium" pitchFamily="2" charset="-78"/>
              </a:rPr>
              <a:t>تعريف مهنة المحاماة المادة </a:t>
            </a:r>
            <a:r>
              <a:rPr lang="ar-SA" sz="3200" b="1" dirty="0" err="1" smtClean="0">
                <a:cs typeface="Sultan Medium" pitchFamily="2" charset="-78"/>
              </a:rPr>
              <a:t>الأولى </a:t>
            </a:r>
            <a:r>
              <a:rPr lang="ar-SA" sz="3200" b="1" dirty="0" smtClean="0">
                <a:cs typeface="Sultan Medium" pitchFamily="2" charset="-78"/>
              </a:rPr>
              <a:t>: يقصد بمهنة المحاماة في هذا النظام الترافع عن الغير أمام المحاكم وديوان المظالم، واللجان المشكلة بموجب الأنظمة والأوامر والقرارات لنظر القضايا الداخلة في اختصاصها, ومزاولة الاستشارات الشرعية </a:t>
            </a:r>
            <a:r>
              <a:rPr lang="ar-SA" sz="3200" b="1" dirty="0" err="1" smtClean="0">
                <a:cs typeface="Sultan Medium" pitchFamily="2" charset="-78"/>
              </a:rPr>
              <a:t>والنظامية.</a:t>
            </a:r>
            <a:r>
              <a:rPr lang="ar-SA" sz="3200" b="1" dirty="0" smtClean="0">
                <a:cs typeface="Sultan Medium" pitchFamily="2" charset="-78"/>
              </a:rPr>
              <a:t> ويسمى من يزاول هذه المهنة </a:t>
            </a:r>
            <a:r>
              <a:rPr lang="ar-SA" sz="3200" b="1" dirty="0" err="1" smtClean="0">
                <a:cs typeface="Sultan Medium" pitchFamily="2" charset="-78"/>
              </a:rPr>
              <a:t>محامياً .</a:t>
            </a:r>
            <a:endParaRPr lang="en-US" sz="3200" b="1" dirty="0" smtClean="0">
              <a:cs typeface="Sultan Medium" pitchFamily="2" charset="-78"/>
            </a:endParaRPr>
          </a:p>
          <a:p>
            <a:pPr algn="justLow" fontAlgn="base"/>
            <a:r>
              <a:rPr lang="ar-SA" sz="3600" b="1" dirty="0" smtClean="0">
                <a:cs typeface="Sultan Medium" pitchFamily="2" charset="-78"/>
              </a:rPr>
              <a:t> </a:t>
            </a:r>
            <a:endParaRPr lang="en-US" sz="3600" b="1" dirty="0" smtClean="0">
              <a:cs typeface="Sultan Medium" pitchFamily="2" charset="-78"/>
            </a:endParaRPr>
          </a:p>
          <a:p>
            <a:pPr algn="justLow" fontAlgn="base"/>
            <a:endParaRPr lang="en-US" sz="3200" b="1" u="sng"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49</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878532"/>
          </a:xfrm>
          <a:prstGeom prst="rect">
            <a:avLst/>
          </a:prstGeom>
          <a:noFill/>
        </p:spPr>
        <p:txBody>
          <a:bodyPr wrap="square" rtlCol="0">
            <a:spAutoFit/>
          </a:bodyPr>
          <a:lstStyle/>
          <a:p>
            <a:pPr algn="ctr" fontAlgn="base"/>
            <a:r>
              <a:rPr lang="ar-SA" sz="4400" b="1" u="sng" dirty="0" smtClean="0">
                <a:cs typeface="Sultan Medium" pitchFamily="2" charset="-78"/>
              </a:rPr>
              <a:t>سابعاً: وسائل وتوصيات للحد من جريمة التستر التجاري.</a:t>
            </a:r>
            <a:endParaRPr lang="en-US" sz="4400" b="1" dirty="0" smtClean="0">
              <a:cs typeface="Sultan Medium" pitchFamily="2" charset="-78"/>
            </a:endParaRPr>
          </a:p>
          <a:p>
            <a:pPr algn="justLow" fontAlgn="base"/>
            <a:r>
              <a:rPr lang="ar-SA" sz="3200" b="1" dirty="0" smtClean="0">
                <a:cs typeface="Sultan Medium" pitchFamily="2" charset="-78"/>
              </a:rPr>
              <a:t>إن الجهود التي تقوم </a:t>
            </a:r>
            <a:r>
              <a:rPr lang="ar-SA" sz="3200" b="1" dirty="0" err="1" smtClean="0">
                <a:cs typeface="Sultan Medium" pitchFamily="2" charset="-78"/>
              </a:rPr>
              <a:t>بها</a:t>
            </a:r>
            <a:r>
              <a:rPr lang="ar-SA" sz="3200" b="1" dirty="0" smtClean="0">
                <a:cs typeface="Sultan Medium" pitchFamily="2" charset="-78"/>
              </a:rPr>
              <a:t> وزارة التجارة والصناعة والجهات المعنية في مكافحة التستر التجاري ليست بخافية على </a:t>
            </a:r>
            <a:r>
              <a:rPr lang="ar-SA" sz="3200" b="1" dirty="0" err="1" smtClean="0">
                <a:cs typeface="Sultan Medium" pitchFamily="2" charset="-78"/>
              </a:rPr>
              <a:t>أحد </a:t>
            </a:r>
            <a:r>
              <a:rPr lang="ar-SA" sz="3200" b="1" dirty="0" smtClean="0">
                <a:cs typeface="Sultan Medium" pitchFamily="2" charset="-78"/>
              </a:rPr>
              <a:t>، إذ أنها تعد جهوداً كبيرة وفق الإحصائيات الرسمية بعدد القضايا المنظورة في هذا </a:t>
            </a:r>
            <a:r>
              <a:rPr lang="ar-SA" sz="3200" b="1" dirty="0" err="1" smtClean="0">
                <a:cs typeface="Sultan Medium" pitchFamily="2" charset="-78"/>
              </a:rPr>
              <a:t>الشأن </a:t>
            </a:r>
            <a:r>
              <a:rPr lang="ar-SA" sz="3200" b="1" dirty="0" smtClean="0">
                <a:cs typeface="Sultan Medium" pitchFamily="2" charset="-78"/>
              </a:rPr>
              <a:t>، وكذلك ما ترصده وزارة العمل من إحصائيات بشأن المؤسسات والشركات </a:t>
            </a:r>
            <a:r>
              <a:rPr lang="ar-SA" sz="3200" b="1" dirty="0" err="1" smtClean="0">
                <a:cs typeface="Sultan Medium" pitchFamily="2" charset="-78"/>
              </a:rPr>
              <a:t>المخالفة </a:t>
            </a:r>
            <a:r>
              <a:rPr lang="ar-SA" sz="3200" b="1" dirty="0" smtClean="0">
                <a:cs typeface="Sultan Medium" pitchFamily="2" charset="-78"/>
              </a:rPr>
              <a:t>، إلا أن المشاركة المجتمعية لها دور هام وبارز في القضاء على مثل هذه الجرائم والتي تمثل خطراً كبيراً على المجتمع بأثره سواء من الناحية الاقتصادية أو الاجتماعية أو الأمنية أو </a:t>
            </a:r>
            <a:r>
              <a:rPr lang="ar-SA" sz="3200" b="1" dirty="0" err="1" smtClean="0">
                <a:cs typeface="Sultan Medium" pitchFamily="2" charset="-78"/>
              </a:rPr>
              <a:t>الصحية ..</a:t>
            </a:r>
            <a:r>
              <a:rPr lang="ar-SA" sz="3200" b="1" dirty="0" smtClean="0">
                <a:cs typeface="Sultan Medium" pitchFamily="2" charset="-78"/>
              </a:rPr>
              <a:t> </a:t>
            </a:r>
            <a:r>
              <a:rPr lang="ar-SA" sz="3200" b="1" dirty="0" err="1" smtClean="0">
                <a:cs typeface="Sultan Medium" pitchFamily="2" charset="-78"/>
              </a:rPr>
              <a:t>إلخ</a:t>
            </a:r>
            <a:r>
              <a:rPr lang="ar-SA" sz="3200" b="1" dirty="0" smtClean="0">
                <a:cs typeface="Sultan Medium" pitchFamily="2" charset="-78"/>
              </a:rPr>
              <a:t> </a:t>
            </a:r>
            <a:r>
              <a:rPr lang="ar-SA" sz="3200" b="1" dirty="0" err="1" smtClean="0">
                <a:cs typeface="Sultan Medium" pitchFamily="2" charset="-78"/>
              </a:rPr>
              <a:t>.</a:t>
            </a:r>
            <a:endParaRPr lang="en-US" sz="44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50</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386090"/>
          </a:xfrm>
          <a:prstGeom prst="rect">
            <a:avLst/>
          </a:prstGeom>
          <a:noFill/>
        </p:spPr>
        <p:txBody>
          <a:bodyPr wrap="square" rtlCol="0">
            <a:spAutoFit/>
          </a:bodyPr>
          <a:lstStyle/>
          <a:p>
            <a:pPr algn="ctr" fontAlgn="base"/>
            <a:r>
              <a:rPr lang="ar-SA" sz="4400" b="1" u="sng" dirty="0" smtClean="0">
                <a:cs typeface="Sultan Medium" pitchFamily="2" charset="-78"/>
              </a:rPr>
              <a:t>سابعاً: وسائل وتوصيات للحد من جريمة التستر التجاري.</a:t>
            </a:r>
            <a:endParaRPr lang="en-US" sz="4400" b="1" dirty="0" smtClean="0">
              <a:cs typeface="Sultan Medium" pitchFamily="2" charset="-78"/>
            </a:endParaRPr>
          </a:p>
          <a:p>
            <a:pPr algn="justLow" fontAlgn="base"/>
            <a:r>
              <a:rPr lang="ar-SA" sz="3200" b="1" dirty="0" smtClean="0">
                <a:cs typeface="Sultan Medium" pitchFamily="2" charset="-78"/>
              </a:rPr>
              <a:t>ومن </a:t>
            </a:r>
            <a:r>
              <a:rPr lang="ar-SA" sz="3200" b="1" dirty="0" smtClean="0">
                <a:cs typeface="Sultan Medium" pitchFamily="2" charset="-78"/>
              </a:rPr>
              <a:t>هنا يجب أن تتضافر الجهود المجتمعية والشعبية ولا </a:t>
            </a:r>
            <a:r>
              <a:rPr lang="ar-SA" sz="3200" b="1" dirty="0" err="1" smtClean="0">
                <a:cs typeface="Sultan Medium" pitchFamily="2" charset="-78"/>
              </a:rPr>
              <a:t>سيما</a:t>
            </a:r>
            <a:r>
              <a:rPr lang="ar-SA" sz="3200" b="1" dirty="0" smtClean="0">
                <a:cs typeface="Sultan Medium" pitchFamily="2" charset="-78"/>
              </a:rPr>
              <a:t> من القانونين وبخاصة المحامين والمستشارين في نشر ثقافة الوعي القانوني والتحذير من مخاطر مثل هذه الجرائم للحد منها ونزعها من المجتمع ومن الوسائل والتوصيات ما يلي</a:t>
            </a:r>
            <a:r>
              <a:rPr lang="ar-SA" sz="3200" b="1" dirty="0" smtClean="0">
                <a:cs typeface="Sultan Medium" pitchFamily="2" charset="-78"/>
              </a:rPr>
              <a:t>:</a:t>
            </a:r>
            <a:endParaRPr lang="en-US" sz="32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المساهمة </a:t>
            </a:r>
            <a:r>
              <a:rPr lang="ar-SA" sz="3200" b="1" dirty="0" smtClean="0">
                <a:cs typeface="Sultan Medium" pitchFamily="2" charset="-78"/>
              </a:rPr>
              <a:t>مع الجهات المعنية والغرف التجارية في إقامة الندوات </a:t>
            </a:r>
            <a:r>
              <a:rPr lang="ar-SA" sz="3200" b="1" dirty="0" err="1" smtClean="0">
                <a:cs typeface="Sultan Medium" pitchFamily="2" charset="-78"/>
              </a:rPr>
              <a:t>التثقفية</a:t>
            </a:r>
            <a:r>
              <a:rPr lang="ar-SA" sz="3200" b="1" dirty="0" smtClean="0">
                <a:cs typeface="Sultan Medium" pitchFamily="2" charset="-78"/>
              </a:rPr>
              <a:t> </a:t>
            </a:r>
            <a:r>
              <a:rPr lang="ar-SA" sz="3200" b="1" dirty="0" err="1" smtClean="0">
                <a:cs typeface="Sultan Medium" pitchFamily="2" charset="-78"/>
              </a:rPr>
              <a:t>والتوعوية</a:t>
            </a:r>
            <a:r>
              <a:rPr lang="ar-SA" sz="3200" b="1" dirty="0" smtClean="0">
                <a:cs typeface="Sultan Medium" pitchFamily="2" charset="-78"/>
              </a:rPr>
              <a:t> لتوضيح أثار ومخاطر وأضرار هذه الظاهرة على الاقتصاد الوطني</a:t>
            </a:r>
            <a:r>
              <a:rPr lang="ar-SA" sz="3200" b="1" dirty="0" smtClean="0">
                <a:cs typeface="Sultan Medium" pitchFamily="2" charset="-78"/>
              </a:rPr>
              <a:t>.</a:t>
            </a:r>
            <a:endParaRPr lang="en-US" sz="3200" b="1"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51</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878532"/>
          </a:xfrm>
          <a:prstGeom prst="rect">
            <a:avLst/>
          </a:prstGeom>
          <a:noFill/>
        </p:spPr>
        <p:txBody>
          <a:bodyPr wrap="square" rtlCol="0">
            <a:spAutoFit/>
          </a:bodyPr>
          <a:lstStyle/>
          <a:p>
            <a:pPr algn="ctr" fontAlgn="base"/>
            <a:r>
              <a:rPr lang="ar-SA" sz="4400" b="1" u="sng" dirty="0" smtClean="0">
                <a:cs typeface="Sultan Medium" pitchFamily="2" charset="-78"/>
              </a:rPr>
              <a:t>سابعاً: وسائل وتوصيات للحد من جريمة التستر التجاري.</a:t>
            </a:r>
            <a:endParaRPr lang="en-US" sz="44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العمل </a:t>
            </a:r>
            <a:r>
              <a:rPr lang="ar-SA" sz="3200" b="1" dirty="0" smtClean="0">
                <a:cs typeface="Sultan Medium" pitchFamily="2" charset="-78"/>
              </a:rPr>
              <a:t>على إعداد الحلول المناسبة للقضاء على هذه الظاهرة ومخاطبة الجهات المختصة بهذه المقترحات لبلورتها بشكل نظامي يكسبها صفة الإلزام.</a:t>
            </a:r>
            <a:endParaRPr lang="en-US" sz="32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توعية الوافد وتنبيهه إلى ضرورة الالتزام بالأنظمة التي وضعتها البلاد وخطورة مخالفتها عامة ومخالفة نظام التستر التجاري وغسل الأموال </a:t>
            </a:r>
            <a:r>
              <a:rPr lang="ar-SA" sz="3200" b="1" dirty="0" err="1" smtClean="0">
                <a:cs typeface="Sultan Medium" pitchFamily="2" charset="-78"/>
              </a:rPr>
              <a:t>خاصة </a:t>
            </a:r>
            <a:r>
              <a:rPr lang="ar-SA" sz="3200" b="1" dirty="0" smtClean="0">
                <a:cs typeface="Sultan Medium" pitchFamily="2" charset="-78"/>
              </a:rPr>
              <a:t>، وإلى ما تفرضه الأنظمة من عقوبات مختلفة.</a:t>
            </a:r>
            <a:endParaRPr lang="en-US" sz="32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سرعة الإبلاغ عن أي </a:t>
            </a:r>
            <a:r>
              <a:rPr lang="ar-SA" sz="3200" b="1" dirty="0" err="1" smtClean="0">
                <a:cs typeface="Sultan Medium" pitchFamily="2" charset="-78"/>
              </a:rPr>
              <a:t>فرد </a:t>
            </a:r>
            <a:r>
              <a:rPr lang="ar-SA" sz="3200" b="1" dirty="0" smtClean="0">
                <a:cs typeface="Sultan Medium" pitchFamily="2" charset="-78"/>
              </a:rPr>
              <a:t>(مواطن أو وافد) أو مؤسسة أو شركة يشتبه في </a:t>
            </a:r>
            <a:r>
              <a:rPr lang="ar-SA" sz="3200" b="1" dirty="0" err="1" smtClean="0">
                <a:cs typeface="Sultan Medium" pitchFamily="2" charset="-78"/>
              </a:rPr>
              <a:t>قيامه</a:t>
            </a:r>
            <a:r>
              <a:rPr lang="ar-SA" sz="3200" b="1" dirty="0" smtClean="0">
                <a:cs typeface="Sultan Medium" pitchFamily="2" charset="-78"/>
              </a:rPr>
              <a:t> بالتستر التجاري</a:t>
            </a:r>
            <a:r>
              <a:rPr lang="ar-SA" sz="3200" b="1" dirty="0" smtClean="0">
                <a:cs typeface="Sultan Medium" pitchFamily="2" charset="-78"/>
              </a:rPr>
              <a:t>.</a:t>
            </a:r>
            <a:endParaRPr lang="en-US" sz="3200" b="1"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52</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370975"/>
          </a:xfrm>
          <a:prstGeom prst="rect">
            <a:avLst/>
          </a:prstGeom>
          <a:noFill/>
        </p:spPr>
        <p:txBody>
          <a:bodyPr wrap="square" rtlCol="0">
            <a:spAutoFit/>
          </a:bodyPr>
          <a:lstStyle/>
          <a:p>
            <a:pPr algn="ctr" fontAlgn="base"/>
            <a:r>
              <a:rPr lang="ar-SA" sz="4400" b="1" u="sng" dirty="0" smtClean="0">
                <a:cs typeface="Sultan Medium" pitchFamily="2" charset="-78"/>
              </a:rPr>
              <a:t>سابعاً: وسائل وتوصيات للحد من جريمة التستر التجاري.</a:t>
            </a:r>
            <a:endParaRPr lang="en-US" sz="44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تشديد </a:t>
            </a:r>
            <a:r>
              <a:rPr lang="ar-SA" sz="3200" b="1" dirty="0" smtClean="0">
                <a:cs typeface="Sultan Medium" pitchFamily="2" charset="-78"/>
              </a:rPr>
              <a:t>المراقبة بالتفتيش والتحري عن ممارسات المواطنين والوافدين.</a:t>
            </a:r>
            <a:endParaRPr lang="en-US" sz="32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توزيع النشرات والمطبوعات الخاصة بمكافحة التستر في كافة الأماكن الحكومية والتجارية.</a:t>
            </a:r>
            <a:endParaRPr lang="en-US" sz="32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قيام الإعلام المرئي والمسموع بإعداد فواصل تحذيرية من مخالفة نظام مكافحة التستر التجاري.</a:t>
            </a:r>
            <a:endParaRPr lang="en-US" sz="32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نشر ثقافة الولاء والانتماء للوطن وحب العمل الذاتي وإحلال المواطن محل الوافد.</a:t>
            </a:r>
            <a:endParaRPr lang="en-US" sz="32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استخدام مواقع التواصل الاجتماعي في نصوص نظام مكافحة التستر التجاري</a:t>
            </a:r>
            <a:r>
              <a:rPr lang="ar-SA" sz="3200" b="1" dirty="0" smtClean="0">
                <a:cs typeface="Sultan Medium" pitchFamily="2" charset="-78"/>
              </a:rPr>
              <a:t>.</a:t>
            </a:r>
            <a:endParaRPr lang="en-US" sz="3200" b="1"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53</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863417"/>
          </a:xfrm>
          <a:prstGeom prst="rect">
            <a:avLst/>
          </a:prstGeom>
          <a:noFill/>
        </p:spPr>
        <p:txBody>
          <a:bodyPr wrap="square" rtlCol="0">
            <a:spAutoFit/>
          </a:bodyPr>
          <a:lstStyle/>
          <a:p>
            <a:pPr algn="ctr" fontAlgn="base"/>
            <a:r>
              <a:rPr lang="ar-SA" sz="4400" b="1" u="sng" dirty="0" smtClean="0">
                <a:cs typeface="Sultan Medium" pitchFamily="2" charset="-78"/>
              </a:rPr>
              <a:t>سابعاً: وسائل وتوصيات للحد من جريمة التستر التجاري.</a:t>
            </a:r>
            <a:endParaRPr lang="en-US" sz="44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نشر </a:t>
            </a:r>
            <a:r>
              <a:rPr lang="ar-SA" sz="3200" b="1" dirty="0" smtClean="0">
                <a:cs typeface="Sultan Medium" pitchFamily="2" charset="-78"/>
              </a:rPr>
              <a:t>ثقافة الولاء والانتماء للوطن وحب العمل الذاتي وإحلال المواطن محل الوافد.</a:t>
            </a:r>
            <a:endParaRPr lang="en-US" sz="32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استخدام مواقع التواصل الاجتماعي في نصوص نظام مكافحة التستر التجاري.</a:t>
            </a:r>
            <a:endParaRPr lang="en-US" sz="32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الزام جميع المحلات التجارية بتوفير جهاز نقاط البيع لرصد العمليات وكشف </a:t>
            </a:r>
            <a:r>
              <a:rPr lang="ar-SA" sz="3200" b="1" dirty="0" err="1" smtClean="0">
                <a:cs typeface="Sultan Medium" pitchFamily="2" charset="-78"/>
              </a:rPr>
              <a:t>التستر .</a:t>
            </a:r>
            <a:endParaRPr lang="en-US" sz="32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تشديد العقوبة على المخالف للحد من هذه الجريمة ومضاعفة العقوبة في حالة </a:t>
            </a:r>
            <a:r>
              <a:rPr lang="ar-SA" sz="3200" b="1" dirty="0" err="1" smtClean="0">
                <a:cs typeface="Sultan Medium" pitchFamily="2" charset="-78"/>
              </a:rPr>
              <a:t>العود </a:t>
            </a:r>
            <a:r>
              <a:rPr lang="ar-SA" sz="3200" b="1" dirty="0" smtClean="0">
                <a:cs typeface="Sultan Medium" pitchFamily="2" charset="-78"/>
              </a:rPr>
              <a:t>، وذلك للقضاء عليها وردع كل من يفك في القيام </a:t>
            </a:r>
            <a:r>
              <a:rPr lang="ar-SA" sz="3200" b="1" dirty="0" err="1" smtClean="0">
                <a:cs typeface="Sultan Medium" pitchFamily="2" charset="-78"/>
              </a:rPr>
              <a:t>بها</a:t>
            </a:r>
            <a:r>
              <a:rPr lang="ar-SA" sz="3200" b="1" dirty="0" smtClean="0">
                <a:cs typeface="Sultan Medium" pitchFamily="2" charset="-78"/>
              </a:rPr>
              <a:t> سواء من المواطنين أو الوافدين.</a:t>
            </a:r>
            <a:endParaRPr lang="en-US" sz="3200" b="1" dirty="0" smtClean="0">
              <a:cs typeface="Sultan Medium" pitchFamily="2" charset="-78"/>
            </a:endParaRPr>
          </a:p>
          <a:p>
            <a:pPr lvl="0" algn="justLow" fontAlgn="base"/>
            <a:r>
              <a:rPr lang="ar-SA" sz="3200" b="1" dirty="0" smtClean="0">
                <a:cs typeface="Sultan Medium" pitchFamily="2" charset="-78"/>
              </a:rPr>
              <a:t> </a:t>
            </a:r>
            <a:endParaRPr lang="en-US" sz="44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54</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370975"/>
          </a:xfrm>
          <a:prstGeom prst="rect">
            <a:avLst/>
          </a:prstGeom>
          <a:noFill/>
        </p:spPr>
        <p:txBody>
          <a:bodyPr wrap="square" rtlCol="0">
            <a:spAutoFit/>
          </a:bodyPr>
          <a:lstStyle/>
          <a:p>
            <a:pPr algn="ctr" fontAlgn="base"/>
            <a:r>
              <a:rPr lang="ar-SA" sz="4400" b="1" u="sng" dirty="0" smtClean="0">
                <a:cs typeface="Sultan Medium" pitchFamily="2" charset="-78"/>
              </a:rPr>
              <a:t>سابعاً: وسائل وتوصيات للحد من جريمة التستر التجاري.</a:t>
            </a:r>
            <a:endParaRPr lang="en-US" sz="44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توزيع </a:t>
            </a:r>
            <a:r>
              <a:rPr lang="ar-SA" sz="3200" b="1" dirty="0" smtClean="0">
                <a:cs typeface="Sultan Medium" pitchFamily="2" charset="-78"/>
              </a:rPr>
              <a:t>النشرات والمطبوعات الخاصة بمكافحة التستر في كافة الأماكن الحكومية والتجارية.</a:t>
            </a:r>
            <a:endParaRPr lang="en-US" sz="32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قيام الإعلام المرئي والمسموع بإعداد فواصل تحذيرية من مخالفة نظام مكافحة التستر التجاري.</a:t>
            </a:r>
            <a:endParaRPr lang="en-US" sz="32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نشر ثقافة الولاء والانتماء للوطن وحب العمل الذاتي وإحلال المواطن محل الوافد.</a:t>
            </a:r>
            <a:endParaRPr lang="en-US" sz="32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استخدام مواقع التواصل الاجتماعي في نصوص نظام مكافحة التستر التجاري.</a:t>
            </a:r>
            <a:endParaRPr lang="en-US" sz="32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الزام جميع المحلات التجارية بتوفير جهاز نقاط البيع لرصد العمليات وكشف </a:t>
            </a:r>
            <a:r>
              <a:rPr lang="ar-SA" sz="3200" b="1" dirty="0" err="1" smtClean="0">
                <a:cs typeface="Sultan Medium" pitchFamily="2" charset="-78"/>
              </a:rPr>
              <a:t>التستر </a:t>
            </a:r>
            <a:r>
              <a:rPr lang="ar-SA" sz="3200" b="1" dirty="0" err="1" smtClean="0">
                <a:cs typeface="Sultan Medium" pitchFamily="2" charset="-78"/>
              </a:rPr>
              <a:t>.</a:t>
            </a:r>
            <a:endParaRPr lang="en-US" sz="3200" b="1"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55</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370975"/>
          </a:xfrm>
          <a:prstGeom prst="rect">
            <a:avLst/>
          </a:prstGeom>
          <a:noFill/>
        </p:spPr>
        <p:txBody>
          <a:bodyPr wrap="square" rtlCol="0">
            <a:spAutoFit/>
          </a:bodyPr>
          <a:lstStyle/>
          <a:p>
            <a:pPr algn="ctr" fontAlgn="base"/>
            <a:r>
              <a:rPr lang="ar-SA" sz="4400" b="1" u="sng" dirty="0" smtClean="0">
                <a:cs typeface="Sultan Medium" pitchFamily="2" charset="-78"/>
              </a:rPr>
              <a:t>سابعاً: وسائل وتوصيات للحد من جريمة التستر التجاري.</a:t>
            </a:r>
            <a:endParaRPr lang="en-US" sz="44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تشديد </a:t>
            </a:r>
            <a:r>
              <a:rPr lang="ar-SA" sz="3200" b="1" dirty="0" smtClean="0">
                <a:cs typeface="Sultan Medium" pitchFamily="2" charset="-78"/>
              </a:rPr>
              <a:t>العقوبة على المخالف للحد من هذه الجريمة ومضاعفة العقوبة في حالة </a:t>
            </a:r>
            <a:r>
              <a:rPr lang="ar-SA" sz="3200" b="1" dirty="0" err="1" smtClean="0">
                <a:cs typeface="Sultan Medium" pitchFamily="2" charset="-78"/>
              </a:rPr>
              <a:t>العود </a:t>
            </a:r>
            <a:r>
              <a:rPr lang="ar-SA" sz="3200" b="1" dirty="0" smtClean="0">
                <a:cs typeface="Sultan Medium" pitchFamily="2" charset="-78"/>
              </a:rPr>
              <a:t>، وذلك للقضاء عليها وردع كل من يفك في القيام </a:t>
            </a:r>
            <a:r>
              <a:rPr lang="ar-SA" sz="3200" b="1" dirty="0" err="1" smtClean="0">
                <a:cs typeface="Sultan Medium" pitchFamily="2" charset="-78"/>
              </a:rPr>
              <a:t>بها</a:t>
            </a:r>
            <a:r>
              <a:rPr lang="ar-SA" sz="3200" b="1" dirty="0" smtClean="0">
                <a:cs typeface="Sultan Medium" pitchFamily="2" charset="-78"/>
              </a:rPr>
              <a:t> سواء من المواطنين أو الوافدين.</a:t>
            </a:r>
            <a:endParaRPr lang="en-US" sz="32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 نشر فتوى العلماء بتحريم التستر التجاري وتحريم الأموال الناتجة عنه.</a:t>
            </a:r>
            <a:endParaRPr lang="en-US" sz="32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تشديد الرقابة على الحسابات البنكية والتحويلات الأجنبية سواء كانت أفراد أو شركات.</a:t>
            </a:r>
            <a:endParaRPr lang="en-US" sz="3200" b="1" dirty="0" smtClean="0">
              <a:cs typeface="Sultan Medium" pitchFamily="2" charset="-78"/>
            </a:endParaRPr>
          </a:p>
          <a:p>
            <a:pPr lvl="0" algn="justLow" fontAlgn="base">
              <a:buFont typeface="Arial" pitchFamily="34" charset="0"/>
              <a:buChar char="•"/>
            </a:pPr>
            <a:r>
              <a:rPr lang="ar-SA" sz="3200" b="1" dirty="0" smtClean="0">
                <a:cs typeface="Sultan Medium" pitchFamily="2" charset="-78"/>
              </a:rPr>
              <a:t>إعادة دراسة وتقييم أداء المحلات التجارية والمؤسسات وتكثيف الحملات الرقابية</a:t>
            </a:r>
            <a:r>
              <a:rPr lang="ar-SA" sz="3200" b="1" dirty="0" smtClean="0">
                <a:cs typeface="Sultan Medium" pitchFamily="2" charset="-78"/>
              </a:rPr>
              <a:t>.</a:t>
            </a:r>
            <a:endParaRPr lang="en-US" sz="3200" b="1"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56</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847755"/>
          </a:xfrm>
          <a:prstGeom prst="rect">
            <a:avLst/>
          </a:prstGeom>
          <a:noFill/>
        </p:spPr>
        <p:txBody>
          <a:bodyPr wrap="square" rtlCol="0">
            <a:spAutoFit/>
          </a:bodyPr>
          <a:lstStyle/>
          <a:p>
            <a:pPr algn="ctr" fontAlgn="base"/>
            <a:r>
              <a:rPr lang="ar-SA" sz="4400" b="1" u="sng" dirty="0" smtClean="0">
                <a:cs typeface="Sultan Medium" pitchFamily="2" charset="-78"/>
              </a:rPr>
              <a:t>سابعاً: وسائل وتوصيات للحد من جريمة التستر التجاري.</a:t>
            </a:r>
            <a:endParaRPr lang="en-US" sz="44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مراجعة </a:t>
            </a:r>
            <a:r>
              <a:rPr lang="ar-SA" sz="2600" b="1" dirty="0" smtClean="0">
                <a:cs typeface="Sultan Medium" pitchFamily="2" charset="-78"/>
              </a:rPr>
              <a:t>إصدار التأشيرات ومطابقتها لمؤهلات الوافد وطبيعة عمله داخل الجهة التي استقدمته.</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إلزام صاحب العمل بإيداع رواتب الموظفين في حساباتهم الشخصية </a:t>
            </a:r>
            <a:r>
              <a:rPr lang="ar-SA" sz="2600" b="1" dirty="0" err="1" smtClean="0">
                <a:cs typeface="Sultan Medium" pitchFamily="2" charset="-78"/>
              </a:rPr>
              <a:t>بالبنوك </a:t>
            </a:r>
            <a:r>
              <a:rPr lang="ar-SA" sz="2600" b="1" dirty="0" smtClean="0">
                <a:cs typeface="Sultan Medium" pitchFamily="2" charset="-78"/>
              </a:rPr>
              <a:t>، لسهولة رصد المخالفين.</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 الاستفادة من الخبرات والأنظمة الدولية في مكافحة التستر التجاري.</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 تحديد أرقام هواتف ثابتة بالجهات المعنية لسهولة التواصل معها في حالة رصد مخالفة.</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 تشجيع وتحفيز المواطن على العمل بنفسه سواء بتوظيفه في القطاع العام أو التيسير عليه في ممارسة نشاط تجاري.</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 منح أعضاء لجان مكافحة التستر صلاحيات أكبر وأوسع لملاحقة المتسترين وضبط المخالفين.</a:t>
            </a:r>
            <a:endParaRPr lang="en-US" sz="26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56</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847755"/>
          </a:xfrm>
          <a:prstGeom prst="rect">
            <a:avLst/>
          </a:prstGeom>
          <a:noFill/>
        </p:spPr>
        <p:txBody>
          <a:bodyPr wrap="square" rtlCol="0">
            <a:spAutoFit/>
          </a:bodyPr>
          <a:lstStyle/>
          <a:p>
            <a:pPr algn="ctr" fontAlgn="base"/>
            <a:r>
              <a:rPr lang="ar-SA" sz="4400" b="1" u="sng" dirty="0" smtClean="0">
                <a:cs typeface="Sultan Medium" pitchFamily="2" charset="-78"/>
              </a:rPr>
              <a:t>سابعاً: وسائل وتوصيات للحد من جريمة التستر التجاري.</a:t>
            </a:r>
            <a:endParaRPr lang="en-US" sz="44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مراجعة </a:t>
            </a:r>
            <a:r>
              <a:rPr lang="ar-SA" sz="2600" b="1" dirty="0" smtClean="0">
                <a:cs typeface="Sultan Medium" pitchFamily="2" charset="-78"/>
              </a:rPr>
              <a:t>إصدار التأشيرات ومطابقتها لمؤهلات الوافد وطبيعة عمله داخل الجهة التي استقدمته.</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إلزام صاحب العمل بإيداع رواتب الموظفين في حساباتهم الشخصية </a:t>
            </a:r>
            <a:r>
              <a:rPr lang="ar-SA" sz="2600" b="1" dirty="0" err="1" smtClean="0">
                <a:cs typeface="Sultan Medium" pitchFamily="2" charset="-78"/>
              </a:rPr>
              <a:t>بالبنوك </a:t>
            </a:r>
            <a:r>
              <a:rPr lang="ar-SA" sz="2600" b="1" dirty="0" smtClean="0">
                <a:cs typeface="Sultan Medium" pitchFamily="2" charset="-78"/>
              </a:rPr>
              <a:t>، لسهولة رصد المخالفين.</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 الاستفادة من الخبرات والأنظمة الدولية في مكافحة التستر التجاري.</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 تحديد أرقام هواتف ثابتة بالجهات المعنية لسهولة التواصل معها في حالة رصد مخالفة.</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 تشجيع وتحفيز المواطن على العمل بنفسه سواء بتوظيفه في القطاع العام أو التيسير عليه في ممارسة نشاط تجاري.</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 منح أعضاء لجان مكافحة التستر صلاحيات أكبر وأوسع لملاحقة المتسترين وضبط المخالفين.</a:t>
            </a:r>
            <a:endParaRPr lang="en-US" sz="26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892023" y="6340853"/>
            <a:ext cx="2133600" cy="365125"/>
          </a:xfrm>
          <a:ln>
            <a:noFill/>
          </a:ln>
        </p:spPr>
        <p:txBody>
          <a:bodyPr/>
          <a:lstStyle/>
          <a:p>
            <a:r>
              <a:rPr lang="ar-SA" sz="2800" b="1" dirty="0" smtClean="0">
                <a:solidFill>
                  <a:prstClr val="white"/>
                </a:solidFill>
              </a:rPr>
              <a:t>5</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1052736"/>
            <a:ext cx="8208912" cy="5324535"/>
          </a:xfrm>
          <a:prstGeom prst="rect">
            <a:avLst/>
          </a:prstGeom>
          <a:noFill/>
        </p:spPr>
        <p:txBody>
          <a:bodyPr wrap="square" rtlCol="0">
            <a:spAutoFit/>
          </a:bodyPr>
          <a:lstStyle/>
          <a:p>
            <a:pPr fontAlgn="base"/>
            <a:r>
              <a:rPr lang="ar-SA" sz="4800" b="1" u="sng" dirty="0" smtClean="0">
                <a:cs typeface="Sultan Medium" pitchFamily="2" charset="-78"/>
              </a:rPr>
              <a:t>أولاً: التستر التجاري: </a:t>
            </a:r>
            <a:r>
              <a:rPr lang="ar-SA" sz="4800" b="1" u="sng" dirty="0" err="1" smtClean="0">
                <a:cs typeface="Sultan Medium" pitchFamily="2" charset="-78"/>
              </a:rPr>
              <a:t>ماهيته </a:t>
            </a:r>
            <a:r>
              <a:rPr lang="ar-SA" sz="4800" b="1" u="sng" dirty="0" smtClean="0">
                <a:cs typeface="Sultan Medium" pitchFamily="2" charset="-78"/>
              </a:rPr>
              <a:t>-أركانه</a:t>
            </a:r>
            <a:r>
              <a:rPr lang="ar-SA" sz="3600" b="1" u="sng" dirty="0" smtClean="0"/>
              <a:t>.</a:t>
            </a:r>
            <a:endParaRPr lang="en-US" sz="3600" dirty="0" smtClean="0"/>
          </a:p>
          <a:p>
            <a:pPr fontAlgn="base"/>
            <a:r>
              <a:rPr lang="ar-SA" sz="4000" b="1" u="sng" dirty="0" smtClean="0">
                <a:cs typeface="Sultan Medium" pitchFamily="2" charset="-78"/>
              </a:rPr>
              <a:t>التستر في اللغة</a:t>
            </a:r>
            <a:endParaRPr lang="en-US" sz="4000" dirty="0" smtClean="0">
              <a:cs typeface="Sultan Medium" pitchFamily="2" charset="-78"/>
            </a:endParaRPr>
          </a:p>
          <a:p>
            <a:pPr algn="just" fontAlgn="base"/>
            <a:r>
              <a:rPr lang="ar-SA" sz="3600" dirty="0" smtClean="0">
                <a:cs typeface="Sultan Medium" pitchFamily="2" charset="-78"/>
              </a:rPr>
              <a:t>جاء التستر في اللغة بمعنى الإخفاء </a:t>
            </a:r>
            <a:r>
              <a:rPr lang="ar-SA" sz="3600" dirty="0" err="1" smtClean="0">
                <a:cs typeface="Sultan Medium" pitchFamily="2" charset="-78"/>
              </a:rPr>
              <a:t>والتغطية </a:t>
            </a:r>
            <a:r>
              <a:rPr lang="ar-SA" sz="3600" dirty="0" smtClean="0">
                <a:cs typeface="Sultan Medium" pitchFamily="2" charset="-78"/>
              </a:rPr>
              <a:t>، وأصله من </a:t>
            </a:r>
            <a:r>
              <a:rPr lang="ar-SA" sz="3600" dirty="0" err="1" smtClean="0">
                <a:cs typeface="Sultan Medium" pitchFamily="2" charset="-78"/>
              </a:rPr>
              <a:t>التستر </a:t>
            </a:r>
            <a:r>
              <a:rPr lang="ar-SA" sz="3600" dirty="0" smtClean="0">
                <a:cs typeface="Sultan Medium" pitchFamily="2" charset="-78"/>
              </a:rPr>
              <a:t>، قال ابن فارس</a:t>
            </a:r>
            <a:r>
              <a:rPr lang="ar-SA" sz="3600" baseline="30000" dirty="0" err="1" smtClean="0">
                <a:cs typeface="Sultan Medium" pitchFamily="2" charset="-78"/>
              </a:rPr>
              <a:t>() </a:t>
            </a:r>
            <a:r>
              <a:rPr lang="ar-SA" sz="3600" dirty="0" err="1" smtClean="0">
                <a:cs typeface="Sultan Medium" pitchFamily="2" charset="-78"/>
              </a:rPr>
              <a:t>.</a:t>
            </a:r>
            <a:endParaRPr lang="en-US" sz="3600" dirty="0" smtClean="0">
              <a:cs typeface="Sultan Medium" pitchFamily="2" charset="-78"/>
            </a:endParaRPr>
          </a:p>
          <a:p>
            <a:pPr algn="just" fontAlgn="base"/>
            <a:r>
              <a:rPr lang="ar-SA" sz="3600" dirty="0" smtClean="0">
                <a:cs typeface="Sultan Medium" pitchFamily="2" charset="-78"/>
              </a:rPr>
              <a:t>(السين والتاء </a:t>
            </a:r>
            <a:r>
              <a:rPr lang="ar-SA" sz="3600" dirty="0" err="1" smtClean="0">
                <a:cs typeface="Sultan Medium" pitchFamily="2" charset="-78"/>
              </a:rPr>
              <a:t>والراء </a:t>
            </a:r>
            <a:r>
              <a:rPr lang="ar-SA" sz="3600" dirty="0" smtClean="0">
                <a:cs typeface="Sultan Medium" pitchFamily="2" charset="-78"/>
              </a:rPr>
              <a:t>: كلمة تدل على </a:t>
            </a:r>
            <a:r>
              <a:rPr lang="ar-SA" sz="3600" dirty="0" err="1" smtClean="0">
                <a:cs typeface="Sultan Medium" pitchFamily="2" charset="-78"/>
              </a:rPr>
              <a:t>الغطاء </a:t>
            </a:r>
            <a:r>
              <a:rPr lang="ar-SA" sz="3600" dirty="0" smtClean="0">
                <a:cs typeface="Sultan Medium" pitchFamily="2" charset="-78"/>
              </a:rPr>
              <a:t>، تقول: سترت الشيء </a:t>
            </a:r>
            <a:r>
              <a:rPr lang="ar-SA" sz="3600" dirty="0" err="1" smtClean="0">
                <a:cs typeface="Sultan Medium" pitchFamily="2" charset="-78"/>
              </a:rPr>
              <a:t>ستراً </a:t>
            </a:r>
            <a:r>
              <a:rPr lang="ar-SA" sz="3600" dirty="0" smtClean="0">
                <a:cs typeface="Sultan Medium" pitchFamily="2" charset="-78"/>
              </a:rPr>
              <a:t>، والسترة: ما استترت </a:t>
            </a:r>
            <a:r>
              <a:rPr lang="ar-SA" sz="3600" dirty="0" err="1" smtClean="0">
                <a:cs typeface="Sultan Medium" pitchFamily="2" charset="-78"/>
              </a:rPr>
              <a:t>به</a:t>
            </a:r>
            <a:r>
              <a:rPr lang="ar-SA" sz="3600" dirty="0" smtClean="0">
                <a:cs typeface="Sultan Medium" pitchFamily="2" charset="-78"/>
              </a:rPr>
              <a:t> كائنا ما كان وكذلك الستار</a:t>
            </a:r>
            <a:r>
              <a:rPr lang="ar-SA" sz="3600" dirty="0" err="1" smtClean="0">
                <a:cs typeface="Sultan Medium" pitchFamily="2" charset="-78"/>
              </a:rPr>
              <a:t>)</a:t>
            </a:r>
            <a:r>
              <a:rPr lang="ar-SA" sz="3600" dirty="0" smtClean="0">
                <a:cs typeface="Sultan Medium" pitchFamily="2" charset="-78"/>
              </a:rPr>
              <a:t> </a:t>
            </a:r>
            <a:endParaRPr lang="en-US" sz="3600" dirty="0" smtClean="0">
              <a:cs typeface="Sultan Medium" pitchFamily="2" charset="-78"/>
            </a:endParaRPr>
          </a:p>
          <a:p>
            <a:pPr algn="just" fontAlgn="base"/>
            <a:r>
              <a:rPr lang="ar-SA" sz="3600" dirty="0" smtClean="0">
                <a:cs typeface="Sultan Medium" pitchFamily="2" charset="-78"/>
              </a:rPr>
              <a:t>التستر بالفتح: مصدر سترتُ الشيء أستره إذا غطيته فاستتر ويقال تستر أي تغطى</a:t>
            </a:r>
            <a:r>
              <a:rPr lang="ar-SA" sz="3600" baseline="30000" dirty="0" err="1" smtClean="0">
                <a:cs typeface="Sultan Medium" pitchFamily="2" charset="-78"/>
              </a:rPr>
              <a:t>()</a:t>
            </a:r>
            <a:r>
              <a:rPr lang="ar-SA" sz="3600" dirty="0" err="1" smtClean="0">
                <a:cs typeface="Sultan Medium" pitchFamily="2" charset="-78"/>
              </a:rPr>
              <a:t> .</a:t>
            </a:r>
            <a:endParaRPr lang="en-US" sz="3600"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56</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847755"/>
          </a:xfrm>
          <a:prstGeom prst="rect">
            <a:avLst/>
          </a:prstGeom>
          <a:noFill/>
        </p:spPr>
        <p:txBody>
          <a:bodyPr wrap="square" rtlCol="0">
            <a:spAutoFit/>
          </a:bodyPr>
          <a:lstStyle/>
          <a:p>
            <a:pPr algn="ctr" fontAlgn="base"/>
            <a:r>
              <a:rPr lang="ar-SA" sz="4400" b="1" u="sng" dirty="0" smtClean="0">
                <a:cs typeface="Sultan Medium" pitchFamily="2" charset="-78"/>
              </a:rPr>
              <a:t>سابعاً: وسائل وتوصيات للحد من جريمة التستر التجاري.</a:t>
            </a:r>
            <a:endParaRPr lang="en-US" sz="44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مراجعة </a:t>
            </a:r>
            <a:r>
              <a:rPr lang="ar-SA" sz="2600" b="1" dirty="0" smtClean="0">
                <a:cs typeface="Sultan Medium" pitchFamily="2" charset="-78"/>
              </a:rPr>
              <a:t>إصدار التأشيرات ومطابقتها لمؤهلات الوافد وطبيعة عمله داخل الجهة التي استقدمته.</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إلزام صاحب العمل بإيداع رواتب الموظفين في حساباتهم الشخصية </a:t>
            </a:r>
            <a:r>
              <a:rPr lang="ar-SA" sz="2600" b="1" dirty="0" err="1" smtClean="0">
                <a:cs typeface="Sultan Medium" pitchFamily="2" charset="-78"/>
              </a:rPr>
              <a:t>بالبنوك </a:t>
            </a:r>
            <a:r>
              <a:rPr lang="ar-SA" sz="2600" b="1" dirty="0" smtClean="0">
                <a:cs typeface="Sultan Medium" pitchFamily="2" charset="-78"/>
              </a:rPr>
              <a:t>، لسهولة رصد المخالفين.</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 الاستفادة من الخبرات والأنظمة الدولية في مكافحة التستر التجاري.</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 تحديد أرقام هواتف ثابتة بالجهات المعنية لسهولة التواصل معها في حالة رصد مخالفة.</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 تشجيع وتحفيز المواطن على العمل بنفسه سواء بتوظيفه في القطاع العام أو التيسير عليه في ممارسة نشاط تجاري.</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 منح أعضاء لجان مكافحة التستر صلاحيات أكبر وأوسع لملاحقة المتسترين وضبط المخالفين.</a:t>
            </a:r>
            <a:endParaRPr lang="en-US" sz="26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56</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5847755"/>
          </a:xfrm>
          <a:prstGeom prst="rect">
            <a:avLst/>
          </a:prstGeom>
          <a:noFill/>
        </p:spPr>
        <p:txBody>
          <a:bodyPr wrap="square" rtlCol="0">
            <a:spAutoFit/>
          </a:bodyPr>
          <a:lstStyle/>
          <a:p>
            <a:pPr algn="ctr" fontAlgn="base"/>
            <a:r>
              <a:rPr lang="ar-SA" sz="4400" b="1" u="sng" dirty="0" smtClean="0">
                <a:cs typeface="Sultan Medium" pitchFamily="2" charset="-78"/>
              </a:rPr>
              <a:t>سابعاً: وسائل وتوصيات للحد من جريمة التستر التجاري.</a:t>
            </a:r>
            <a:endParaRPr lang="en-US" sz="44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مراجعة </a:t>
            </a:r>
            <a:r>
              <a:rPr lang="ar-SA" sz="2600" b="1" dirty="0" smtClean="0">
                <a:cs typeface="Sultan Medium" pitchFamily="2" charset="-78"/>
              </a:rPr>
              <a:t>إصدار التأشيرات ومطابقتها لمؤهلات الوافد وطبيعة عمله داخل الجهة التي استقدمته.</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إلزام صاحب العمل بإيداع رواتب الموظفين في حساباتهم الشخصية </a:t>
            </a:r>
            <a:r>
              <a:rPr lang="ar-SA" sz="2600" b="1" dirty="0" err="1" smtClean="0">
                <a:cs typeface="Sultan Medium" pitchFamily="2" charset="-78"/>
              </a:rPr>
              <a:t>بالبنوك </a:t>
            </a:r>
            <a:r>
              <a:rPr lang="ar-SA" sz="2600" b="1" dirty="0" smtClean="0">
                <a:cs typeface="Sultan Medium" pitchFamily="2" charset="-78"/>
              </a:rPr>
              <a:t>، لسهولة رصد المخالفين.</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 الاستفادة من الخبرات والأنظمة الدولية في مكافحة التستر التجاري.</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 تحديد أرقام هواتف ثابتة بالجهات المعنية لسهولة التواصل معها في حالة رصد مخالفة.</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 تشجيع وتحفيز المواطن على العمل بنفسه سواء بتوظيفه في القطاع العام أو التيسير عليه في ممارسة نشاط تجاري.</a:t>
            </a:r>
            <a:endParaRPr lang="en-US" sz="2600" b="1" dirty="0" smtClean="0">
              <a:cs typeface="Sultan Medium" pitchFamily="2" charset="-78"/>
            </a:endParaRPr>
          </a:p>
          <a:p>
            <a:pPr lvl="0" algn="justLow" fontAlgn="base">
              <a:buFont typeface="Arial" pitchFamily="34" charset="0"/>
              <a:buChar char="•"/>
            </a:pPr>
            <a:r>
              <a:rPr lang="ar-SA" sz="2600" b="1" dirty="0" smtClean="0">
                <a:cs typeface="Sultan Medium" pitchFamily="2" charset="-78"/>
              </a:rPr>
              <a:t> منح أعضاء لجان مكافحة التستر صلاحيات أكبر وأوسع لملاحقة المتسترين وضبط المخالفين.</a:t>
            </a:r>
            <a:endParaRPr lang="en-US" sz="26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57</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309420"/>
          </a:xfrm>
          <a:prstGeom prst="rect">
            <a:avLst/>
          </a:prstGeom>
          <a:noFill/>
        </p:spPr>
        <p:txBody>
          <a:bodyPr wrap="square" rtlCol="0">
            <a:spAutoFit/>
          </a:bodyPr>
          <a:lstStyle/>
          <a:p>
            <a:pPr algn="ctr" fontAlgn="base"/>
            <a:r>
              <a:rPr lang="ar-SA" sz="4400" b="1" u="sng" dirty="0" smtClean="0">
                <a:cs typeface="Sultan Medium" pitchFamily="2" charset="-78"/>
              </a:rPr>
              <a:t>خاتمة:</a:t>
            </a:r>
            <a:endParaRPr lang="en-US" sz="4400" b="1" dirty="0" smtClean="0">
              <a:cs typeface="Sultan Medium" pitchFamily="2" charset="-78"/>
            </a:endParaRPr>
          </a:p>
          <a:p>
            <a:pPr algn="justLow" fontAlgn="base"/>
            <a:r>
              <a:rPr lang="ar-SA" sz="3600" b="1" dirty="0" smtClean="0">
                <a:cs typeface="Sultan Medium" pitchFamily="2" charset="-78"/>
              </a:rPr>
              <a:t>وبعد أن تبيَّن لنا مدى الضرر والخطر الذي يواجه الاقتصاد الوطني نتيجة وجود وانتشار جرائم التستر </a:t>
            </a:r>
            <a:r>
              <a:rPr lang="ar-SA" sz="3600" b="1" dirty="0" err="1" smtClean="0">
                <a:cs typeface="Sultan Medium" pitchFamily="2" charset="-78"/>
              </a:rPr>
              <a:t>التجاري </a:t>
            </a:r>
            <a:r>
              <a:rPr lang="ar-SA" sz="3600" b="1" dirty="0" smtClean="0">
                <a:cs typeface="Sultan Medium" pitchFamily="2" charset="-78"/>
              </a:rPr>
              <a:t>، وحيث ثبت مخالفتها للقواعد الشرعية حسبما جاء في فتوى هيئة كبار العلماء في المملكة لما فيها من غرر وخداع ومخالفة لتعليمات ولي الأمر وكسب غير مشروع </a:t>
            </a:r>
            <a:r>
              <a:rPr lang="ar-SA" sz="3600" b="1" dirty="0" err="1" smtClean="0">
                <a:cs typeface="Sultan Medium" pitchFamily="2" charset="-78"/>
              </a:rPr>
              <a:t>للمال </a:t>
            </a:r>
            <a:r>
              <a:rPr lang="ar-SA" sz="3600" b="1" dirty="0" smtClean="0">
                <a:cs typeface="Sultan Medium" pitchFamily="2" charset="-78"/>
              </a:rPr>
              <a:t>، وكذلك مخالفتها لنظامي التستر التجاري وغسل </a:t>
            </a:r>
            <a:r>
              <a:rPr lang="ar-SA" sz="3600" b="1" dirty="0" err="1" smtClean="0">
                <a:cs typeface="Sultan Medium" pitchFamily="2" charset="-78"/>
              </a:rPr>
              <a:t>الأموال </a:t>
            </a:r>
            <a:r>
              <a:rPr lang="ar-SA" sz="3600" b="1" dirty="0" smtClean="0">
                <a:cs typeface="Sultan Medium" pitchFamily="2" charset="-78"/>
              </a:rPr>
              <a:t>، لذا وجب التحذير من الإقدام عليها وإبلاغ الجهات المختصة حال اكتشافها امتثالاً لقول </a:t>
            </a:r>
            <a:r>
              <a:rPr lang="ar-SA" sz="3600" b="1" dirty="0" err="1" smtClean="0">
                <a:cs typeface="Sultan Medium" pitchFamily="2" charset="-78"/>
              </a:rPr>
              <a:t>النبي </a:t>
            </a:r>
            <a:r>
              <a:rPr lang="ar-SA" sz="3600" b="1" dirty="0" smtClean="0">
                <a:cs typeface="Sultan Medium" pitchFamily="2" charset="-78"/>
              </a:rPr>
              <a:t>- صلى الله عليه </a:t>
            </a:r>
            <a:r>
              <a:rPr lang="ar-SA" sz="3600" b="1" dirty="0" err="1" smtClean="0">
                <a:cs typeface="Sultan Medium" pitchFamily="2" charset="-78"/>
              </a:rPr>
              <a:t>وسلم </a:t>
            </a:r>
            <a:r>
              <a:rPr lang="ar-SA" sz="3600" b="1" dirty="0" smtClean="0">
                <a:cs typeface="Sultan Medium" pitchFamily="2" charset="-78"/>
              </a:rPr>
              <a:t>«</a:t>
            </a:r>
            <a:r>
              <a:rPr lang="ar-SA" sz="3600" b="1" u="sng" dirty="0" smtClean="0">
                <a:cs typeface="Sultan Medium" pitchFamily="2" charset="-78"/>
              </a:rPr>
              <a:t>من غشنا فليس </a:t>
            </a:r>
            <a:r>
              <a:rPr lang="ar-SA" sz="3600" b="1" u="sng" dirty="0" err="1" smtClean="0">
                <a:cs typeface="Sultan Medium" pitchFamily="2" charset="-78"/>
              </a:rPr>
              <a:t>منا</a:t>
            </a:r>
            <a:r>
              <a:rPr lang="ar-SA" sz="3600" b="1" dirty="0" err="1" smtClean="0">
                <a:cs typeface="Sultan Medium" pitchFamily="2" charset="-78"/>
              </a:rPr>
              <a:t>».</a:t>
            </a:r>
            <a:endParaRPr lang="en-US" sz="36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58</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309420"/>
          </a:xfrm>
          <a:prstGeom prst="rect">
            <a:avLst/>
          </a:prstGeom>
          <a:noFill/>
        </p:spPr>
        <p:txBody>
          <a:bodyPr wrap="square" rtlCol="0">
            <a:spAutoFit/>
          </a:bodyPr>
          <a:lstStyle/>
          <a:p>
            <a:pPr algn="ctr" fontAlgn="base"/>
            <a:r>
              <a:rPr lang="ar-SA" sz="4400" b="1" u="sng" dirty="0" smtClean="0">
                <a:cs typeface="Sultan Medium" pitchFamily="2" charset="-78"/>
              </a:rPr>
              <a:t>خاتمة:</a:t>
            </a:r>
            <a:endParaRPr lang="en-US" sz="4400" b="1" dirty="0" smtClean="0">
              <a:cs typeface="Sultan Medium" pitchFamily="2" charset="-78"/>
            </a:endParaRPr>
          </a:p>
          <a:p>
            <a:pPr algn="justLow" fontAlgn="base"/>
            <a:r>
              <a:rPr lang="ar-SA" sz="3600" b="1" dirty="0" smtClean="0">
                <a:cs typeface="Sultan Medium" pitchFamily="2" charset="-78"/>
              </a:rPr>
              <a:t>وبعد أن تبيَّن لنا مدى الضرر والخطر الذي يواجه الاقتصاد الوطني نتيجة وجود وانتشار جرائم التستر </a:t>
            </a:r>
            <a:r>
              <a:rPr lang="ar-SA" sz="3600" b="1" dirty="0" err="1" smtClean="0">
                <a:cs typeface="Sultan Medium" pitchFamily="2" charset="-78"/>
              </a:rPr>
              <a:t>التجاري </a:t>
            </a:r>
            <a:r>
              <a:rPr lang="ar-SA" sz="3600" b="1" dirty="0" smtClean="0">
                <a:cs typeface="Sultan Medium" pitchFamily="2" charset="-78"/>
              </a:rPr>
              <a:t>، وحيث ثبت مخالفتها للقواعد الشرعية حسبما جاء في فتوى هيئة كبار العلماء في المملكة لما فيها من غرر وخداع ومخالفة لتعليمات ولي الأمر وكسب غير مشروع </a:t>
            </a:r>
            <a:r>
              <a:rPr lang="ar-SA" sz="3600" b="1" dirty="0" err="1" smtClean="0">
                <a:cs typeface="Sultan Medium" pitchFamily="2" charset="-78"/>
              </a:rPr>
              <a:t>للمال </a:t>
            </a:r>
            <a:r>
              <a:rPr lang="ar-SA" sz="3600" b="1" dirty="0" smtClean="0">
                <a:cs typeface="Sultan Medium" pitchFamily="2" charset="-78"/>
              </a:rPr>
              <a:t>، وكذلك مخالفتها لنظامي التستر التجاري وغسل </a:t>
            </a:r>
            <a:r>
              <a:rPr lang="ar-SA" sz="3600" b="1" dirty="0" err="1" smtClean="0">
                <a:cs typeface="Sultan Medium" pitchFamily="2" charset="-78"/>
              </a:rPr>
              <a:t>الأموال </a:t>
            </a:r>
            <a:r>
              <a:rPr lang="ar-SA" sz="3600" b="1" dirty="0" smtClean="0">
                <a:cs typeface="Sultan Medium" pitchFamily="2" charset="-78"/>
              </a:rPr>
              <a:t>، لذا وجب التحذير من الإقدام عليها وإبلاغ الجهات المختصة حال اكتشافها امتثالاً لقول </a:t>
            </a:r>
            <a:r>
              <a:rPr lang="ar-SA" sz="3600" b="1" dirty="0" err="1" smtClean="0">
                <a:cs typeface="Sultan Medium" pitchFamily="2" charset="-78"/>
              </a:rPr>
              <a:t>النبي </a:t>
            </a:r>
            <a:r>
              <a:rPr lang="ar-SA" sz="3600" b="1" dirty="0" smtClean="0">
                <a:cs typeface="Sultan Medium" pitchFamily="2" charset="-78"/>
              </a:rPr>
              <a:t>- صلى الله عليه </a:t>
            </a:r>
            <a:r>
              <a:rPr lang="ar-SA" sz="3600" b="1" dirty="0" err="1" smtClean="0">
                <a:cs typeface="Sultan Medium" pitchFamily="2" charset="-78"/>
              </a:rPr>
              <a:t>وسلم </a:t>
            </a:r>
            <a:r>
              <a:rPr lang="ar-SA" sz="3600" b="1" dirty="0" smtClean="0">
                <a:cs typeface="Sultan Medium" pitchFamily="2" charset="-78"/>
              </a:rPr>
              <a:t>«</a:t>
            </a:r>
            <a:r>
              <a:rPr lang="ar-SA" sz="3600" b="1" u="sng" dirty="0" smtClean="0">
                <a:cs typeface="Sultan Medium" pitchFamily="2" charset="-78"/>
              </a:rPr>
              <a:t>من غشنا فليس </a:t>
            </a:r>
            <a:r>
              <a:rPr lang="ar-SA" sz="3600" b="1" u="sng" dirty="0" err="1" smtClean="0">
                <a:cs typeface="Sultan Medium" pitchFamily="2" charset="-78"/>
              </a:rPr>
              <a:t>منا</a:t>
            </a:r>
            <a:r>
              <a:rPr lang="ar-SA" sz="3600" b="1" dirty="0" err="1" smtClean="0">
                <a:cs typeface="Sultan Medium" pitchFamily="2" charset="-78"/>
              </a:rPr>
              <a:t>».</a:t>
            </a:r>
            <a:endParaRPr lang="en-US" sz="36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59</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001643"/>
          </a:xfrm>
          <a:prstGeom prst="rect">
            <a:avLst/>
          </a:prstGeom>
          <a:noFill/>
        </p:spPr>
        <p:txBody>
          <a:bodyPr wrap="square" rtlCol="0">
            <a:spAutoFit/>
          </a:bodyPr>
          <a:lstStyle/>
          <a:p>
            <a:pPr fontAlgn="base"/>
            <a:r>
              <a:rPr lang="ar-SA" sz="4400" b="1" dirty="0" err="1" smtClean="0">
                <a:cs typeface="Sultan Medium" pitchFamily="2" charset="-78"/>
              </a:rPr>
              <a:t>المراجع :</a:t>
            </a:r>
            <a:endParaRPr lang="en-US" sz="4400" b="1" dirty="0" smtClean="0">
              <a:cs typeface="Sultan Medium" pitchFamily="2" charset="-78"/>
            </a:endParaRPr>
          </a:p>
          <a:p>
            <a:r>
              <a:rPr lang="ar-SA" sz="3400" b="1" dirty="0" err="1" smtClean="0">
                <a:cs typeface="Sultan Medium" pitchFamily="2" charset="-78"/>
              </a:rPr>
              <a:t>(</a:t>
            </a:r>
            <a:r>
              <a:rPr lang="ar-SA" sz="3400" b="1" dirty="0" smtClean="0">
                <a:cs typeface="Sultan Medium" pitchFamily="2" charset="-78"/>
              </a:rPr>
              <a:t>) نظام مكافحة التستر التجاري الصادر بموجب قرار مجلس الوزراء </a:t>
            </a:r>
            <a:r>
              <a:rPr lang="ar-SA" sz="3400" b="1" dirty="0" err="1" smtClean="0">
                <a:cs typeface="Sultan Medium" pitchFamily="2" charset="-78"/>
              </a:rPr>
              <a:t>رقم </a:t>
            </a:r>
            <a:r>
              <a:rPr lang="ar-SA" sz="3400" b="1" dirty="0" smtClean="0">
                <a:cs typeface="Sultan Medium" pitchFamily="2" charset="-78"/>
              </a:rPr>
              <a:t>(119) وتاريخ 12/04/</a:t>
            </a:r>
            <a:r>
              <a:rPr lang="ar-SA" sz="3400" b="1" dirty="0" err="1" smtClean="0">
                <a:cs typeface="Sultan Medium" pitchFamily="2" charset="-78"/>
              </a:rPr>
              <a:t>1425هـ.</a:t>
            </a:r>
            <a:r>
              <a:rPr lang="ar-SA" sz="3400" b="1" dirty="0" smtClean="0">
                <a:cs typeface="Sultan Medium" pitchFamily="2" charset="-78"/>
              </a:rPr>
              <a:t> </a:t>
            </a:r>
            <a:r>
              <a:rPr lang="ar-SA" sz="3400" b="1" dirty="0" err="1" smtClean="0">
                <a:cs typeface="Sultan Medium" pitchFamily="2" charset="-78"/>
              </a:rPr>
              <a:t>.</a:t>
            </a:r>
            <a:endParaRPr lang="en-US" sz="3400" b="1" dirty="0" smtClean="0">
              <a:cs typeface="Sultan Medium" pitchFamily="2" charset="-78"/>
            </a:endParaRPr>
          </a:p>
          <a:p>
            <a:r>
              <a:rPr lang="ar-SA" sz="3400" b="1" dirty="0" smtClean="0">
                <a:cs typeface="Sultan Medium" pitchFamily="2" charset="-78"/>
              </a:rPr>
              <a:t>(</a:t>
            </a:r>
            <a:r>
              <a:rPr lang="ar-SA" sz="3400" b="1" baseline="30000" dirty="0" smtClean="0">
                <a:cs typeface="Sultan Medium" pitchFamily="2" charset="-78"/>
              </a:rPr>
              <a:t>2</a:t>
            </a:r>
            <a:r>
              <a:rPr lang="ar-SA" sz="3400" b="1" dirty="0" smtClean="0">
                <a:cs typeface="Sultan Medium" pitchFamily="2" charset="-78"/>
              </a:rPr>
              <a:t>) اللائحة التنفيذية لنظام مكافحة التستر التجاري والصادرة بموجب القرار الوزاري رقم 7/م.م وتاريخ 13/05/</a:t>
            </a:r>
            <a:r>
              <a:rPr lang="ar-SA" sz="3400" b="1" dirty="0" err="1" smtClean="0">
                <a:cs typeface="Sultan Medium" pitchFamily="2" charset="-78"/>
              </a:rPr>
              <a:t>1426هـ</a:t>
            </a:r>
            <a:r>
              <a:rPr lang="ar-SA" sz="3400" b="1" dirty="0" smtClean="0">
                <a:cs typeface="Sultan Medium" pitchFamily="2" charset="-78"/>
              </a:rPr>
              <a:t> </a:t>
            </a:r>
            <a:r>
              <a:rPr lang="ar-SA" sz="3400" b="1" dirty="0" err="1" smtClean="0">
                <a:cs typeface="Sultan Medium" pitchFamily="2" charset="-78"/>
              </a:rPr>
              <a:t>.</a:t>
            </a:r>
            <a:endParaRPr lang="en-US" sz="3400" b="1" dirty="0" smtClean="0">
              <a:cs typeface="Sultan Medium" pitchFamily="2" charset="-78"/>
            </a:endParaRPr>
          </a:p>
          <a:p>
            <a:r>
              <a:rPr lang="ar-SA" sz="3400" b="1" dirty="0" smtClean="0">
                <a:cs typeface="Sultan Medium" pitchFamily="2" charset="-78"/>
              </a:rPr>
              <a:t>(</a:t>
            </a:r>
            <a:r>
              <a:rPr lang="ar-SA" sz="3400" b="1" baseline="30000" dirty="0" smtClean="0">
                <a:cs typeface="Sultan Medium" pitchFamily="2" charset="-78"/>
              </a:rPr>
              <a:t>3</a:t>
            </a:r>
            <a:r>
              <a:rPr lang="ar-SA" sz="3400" b="1" dirty="0" smtClean="0">
                <a:cs typeface="Sultan Medium" pitchFamily="2" charset="-78"/>
              </a:rPr>
              <a:t>) ينظر ترجمته </a:t>
            </a:r>
            <a:r>
              <a:rPr lang="ar-SA" sz="3400" b="1" dirty="0" err="1" smtClean="0">
                <a:cs typeface="Sultan Medium" pitchFamily="2" charset="-78"/>
              </a:rPr>
              <a:t>ص24</a:t>
            </a:r>
            <a:r>
              <a:rPr lang="ar-SA" sz="3400" b="1" dirty="0" smtClean="0">
                <a:cs typeface="Sultan Medium" pitchFamily="2" charset="-78"/>
              </a:rPr>
              <a:t> ينظر الذهبي: سير أعلام النبلاء 17/103-105، تحقيق شعيب </a:t>
            </a:r>
            <a:r>
              <a:rPr lang="ar-SA" sz="3400" b="1" dirty="0" err="1" smtClean="0">
                <a:cs typeface="Sultan Medium" pitchFamily="2" charset="-78"/>
              </a:rPr>
              <a:t>الأرناؤوط</a:t>
            </a:r>
            <a:r>
              <a:rPr lang="ar-SA" sz="3400" b="1" dirty="0" smtClean="0">
                <a:cs typeface="Sultan Medium" pitchFamily="2" charset="-78"/>
              </a:rPr>
              <a:t>/</a:t>
            </a:r>
            <a:r>
              <a:rPr lang="ar-SA" sz="3400" b="1" dirty="0" err="1" smtClean="0">
                <a:cs typeface="Sultan Medium" pitchFamily="2" charset="-78"/>
              </a:rPr>
              <a:t>تاسعة1413هـ</a:t>
            </a:r>
            <a:r>
              <a:rPr lang="ar-SA" sz="3400" b="1" dirty="0" smtClean="0">
                <a:cs typeface="Sultan Medium" pitchFamily="2" charset="-78"/>
              </a:rPr>
              <a:t>،مؤسسة الرسالة-بيروت،وابن خلكان،وفيات الأعيان 1/118،دار الثقافة </a:t>
            </a:r>
            <a:r>
              <a:rPr lang="ar-SA" sz="3400" b="1" dirty="0" err="1" smtClean="0">
                <a:cs typeface="Sultan Medium" pitchFamily="2" charset="-78"/>
              </a:rPr>
              <a:t>بيروت .</a:t>
            </a:r>
            <a:endParaRPr lang="en-US" sz="3400" b="1" dirty="0" smtClean="0">
              <a:cs typeface="Sultan Medium" pitchFamily="2" charset="-78"/>
            </a:endParaRPr>
          </a:p>
          <a:p>
            <a:r>
              <a:rPr lang="ar-SA" sz="3400" b="1" dirty="0" smtClean="0">
                <a:cs typeface="Sultan Medium" pitchFamily="2" charset="-78"/>
              </a:rPr>
              <a:t>(</a:t>
            </a:r>
            <a:r>
              <a:rPr lang="ar-SA" sz="3400" b="1" baseline="30000" dirty="0" smtClean="0">
                <a:cs typeface="Sultan Medium" pitchFamily="2" charset="-78"/>
              </a:rPr>
              <a:t>4</a:t>
            </a:r>
            <a:r>
              <a:rPr lang="ar-SA" sz="3400" b="1" dirty="0" smtClean="0">
                <a:cs typeface="Sultan Medium" pitchFamily="2" charset="-78"/>
              </a:rPr>
              <a:t>)محمد الرازي:مختار الصحاح </a:t>
            </a:r>
            <a:r>
              <a:rPr lang="ar-SA" sz="3400" b="1" dirty="0" err="1" smtClean="0">
                <a:cs typeface="Sultan Medium" pitchFamily="2" charset="-78"/>
              </a:rPr>
              <a:t>ص285</a:t>
            </a:r>
            <a:r>
              <a:rPr lang="ar-SA" sz="3400" b="1" dirty="0" smtClean="0">
                <a:cs typeface="Sultan Medium" pitchFamily="2" charset="-78"/>
              </a:rPr>
              <a:t>-دار القلم </a:t>
            </a:r>
            <a:r>
              <a:rPr lang="ar-SA" sz="3400" b="1" dirty="0" err="1" smtClean="0">
                <a:cs typeface="Sultan Medium" pitchFamily="2" charset="-78"/>
              </a:rPr>
              <a:t>بيروت </a:t>
            </a:r>
            <a:r>
              <a:rPr lang="ar-SA" sz="3400" b="1" dirty="0" err="1" smtClean="0">
                <a:cs typeface="Sultan Medium" pitchFamily="2" charset="-78"/>
              </a:rPr>
              <a:t>.</a:t>
            </a:r>
            <a:endParaRPr lang="en-US" sz="3400" b="1" dirty="0" smtClean="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60</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186309"/>
          </a:xfrm>
          <a:prstGeom prst="rect">
            <a:avLst/>
          </a:prstGeom>
          <a:noFill/>
        </p:spPr>
        <p:txBody>
          <a:bodyPr wrap="square" rtlCol="0">
            <a:spAutoFit/>
          </a:bodyPr>
          <a:lstStyle/>
          <a:p>
            <a:pPr fontAlgn="base"/>
            <a:r>
              <a:rPr lang="ar-SA" sz="4400" b="1" dirty="0" err="1" smtClean="0">
                <a:cs typeface="Sultan Medium" pitchFamily="2" charset="-78"/>
              </a:rPr>
              <a:t>المراجع :</a:t>
            </a:r>
            <a:endParaRPr lang="en-US" sz="4400" b="1" dirty="0" smtClean="0">
              <a:cs typeface="Sultan Medium" pitchFamily="2" charset="-78"/>
            </a:endParaRPr>
          </a:p>
          <a:p>
            <a:r>
              <a:rPr lang="ar-SA" sz="3200" b="1" dirty="0" smtClean="0">
                <a:cs typeface="Sultan Medium" pitchFamily="2" charset="-78"/>
              </a:rPr>
              <a:t>(</a:t>
            </a:r>
            <a:r>
              <a:rPr lang="ar-SA" sz="3200" b="1" baseline="30000" dirty="0" smtClean="0">
                <a:cs typeface="Sultan Medium" pitchFamily="2" charset="-78"/>
              </a:rPr>
              <a:t>5</a:t>
            </a:r>
            <a:r>
              <a:rPr lang="ar-SA" sz="3200" b="1" dirty="0" smtClean="0">
                <a:cs typeface="Sultan Medium" pitchFamily="2" charset="-78"/>
              </a:rPr>
              <a:t>) النظام الأساسي للحكم الصادر بالمرسوم الملكي رقم أ/90 تاريخ 27/8/</a:t>
            </a:r>
            <a:r>
              <a:rPr lang="ar-SA" sz="3200" b="1" dirty="0" err="1" smtClean="0">
                <a:cs typeface="Sultan Medium" pitchFamily="2" charset="-78"/>
              </a:rPr>
              <a:t>1412هـ</a:t>
            </a:r>
            <a:endParaRPr lang="en-US" sz="3200" b="1" dirty="0" smtClean="0">
              <a:cs typeface="Sultan Medium" pitchFamily="2" charset="-78"/>
            </a:endParaRPr>
          </a:p>
          <a:p>
            <a:r>
              <a:rPr lang="ar-SA" sz="3200" b="1" dirty="0" smtClean="0">
                <a:cs typeface="Sultan Medium" pitchFamily="2" charset="-78"/>
              </a:rPr>
              <a:t>(</a:t>
            </a:r>
            <a:r>
              <a:rPr lang="ar-SA" sz="3200" b="1" baseline="30000" dirty="0" smtClean="0">
                <a:cs typeface="Sultan Medium" pitchFamily="2" charset="-78"/>
              </a:rPr>
              <a:t>6</a:t>
            </a:r>
            <a:r>
              <a:rPr lang="ar-SA" sz="3200" b="1" dirty="0" smtClean="0">
                <a:cs typeface="Sultan Medium" pitchFamily="2" charset="-78"/>
              </a:rPr>
              <a:t>)بالدورة التاسعة عشر المنعقدة في الرياض بتاريخ 11/5/</a:t>
            </a:r>
            <a:r>
              <a:rPr lang="ar-SA" sz="3200" b="1" dirty="0" err="1" smtClean="0">
                <a:cs typeface="Sultan Medium" pitchFamily="2" charset="-78"/>
              </a:rPr>
              <a:t>1402هـ</a:t>
            </a:r>
            <a:r>
              <a:rPr lang="ar-SA" sz="3200" b="1" dirty="0" smtClean="0">
                <a:cs typeface="Sultan Medium" pitchFamily="2" charset="-78"/>
              </a:rPr>
              <a:t>  </a:t>
            </a:r>
            <a:r>
              <a:rPr lang="ar-SA" sz="3200" b="1" dirty="0" err="1" smtClean="0">
                <a:cs typeface="Sultan Medium" pitchFamily="2" charset="-78"/>
              </a:rPr>
              <a:t>.</a:t>
            </a:r>
            <a:endParaRPr lang="en-US" sz="3200" b="1" dirty="0" smtClean="0">
              <a:cs typeface="Sultan Medium" pitchFamily="2" charset="-78"/>
            </a:endParaRPr>
          </a:p>
          <a:p>
            <a:r>
              <a:rPr lang="ar-SA" sz="3200" b="1" dirty="0" smtClean="0">
                <a:cs typeface="Sultan Medium" pitchFamily="2" charset="-78"/>
              </a:rPr>
              <a:t>(</a:t>
            </a:r>
            <a:r>
              <a:rPr lang="ar-SA" sz="3200" b="1" baseline="30000" dirty="0" smtClean="0">
                <a:cs typeface="Sultan Medium" pitchFamily="2" charset="-78"/>
              </a:rPr>
              <a:t>7</a:t>
            </a:r>
            <a:r>
              <a:rPr lang="ar-SA" sz="3200" b="1" dirty="0" smtClean="0">
                <a:cs typeface="Sultan Medium" pitchFamily="2" charset="-78"/>
              </a:rPr>
              <a:t>) اجتماع دول مجلس التعاون العربي المنعقد في مسقط بتاريخ 31/12/</a:t>
            </a:r>
            <a:r>
              <a:rPr lang="ar-SA" sz="3200" b="1" dirty="0" err="1" smtClean="0">
                <a:cs typeface="Sultan Medium" pitchFamily="2" charset="-78"/>
              </a:rPr>
              <a:t>2001م</a:t>
            </a:r>
            <a:r>
              <a:rPr lang="ar-SA" sz="3200" b="1" dirty="0" smtClean="0">
                <a:cs typeface="Sultan Medium" pitchFamily="2" charset="-78"/>
              </a:rPr>
              <a:t> </a:t>
            </a:r>
            <a:r>
              <a:rPr lang="ar-SA" sz="3200" b="1" dirty="0" err="1" smtClean="0">
                <a:cs typeface="Sultan Medium" pitchFamily="2" charset="-78"/>
              </a:rPr>
              <a:t>.</a:t>
            </a:r>
            <a:endParaRPr lang="en-US" sz="3200" b="1" dirty="0" smtClean="0">
              <a:cs typeface="Sultan Medium" pitchFamily="2" charset="-78"/>
            </a:endParaRPr>
          </a:p>
          <a:p>
            <a:r>
              <a:rPr lang="ar-SA" sz="3200" b="1" dirty="0" smtClean="0">
                <a:cs typeface="Sultan Medium" pitchFamily="2" charset="-78"/>
              </a:rPr>
              <a:t>(</a:t>
            </a:r>
            <a:r>
              <a:rPr lang="ar-SA" sz="3200" b="1" baseline="30000" dirty="0" smtClean="0">
                <a:cs typeface="Sultan Medium" pitchFamily="2" charset="-78"/>
              </a:rPr>
              <a:t>8</a:t>
            </a:r>
            <a:r>
              <a:rPr lang="ar-SA" sz="3200" b="1" dirty="0" smtClean="0">
                <a:cs typeface="Sultan Medium" pitchFamily="2" charset="-78"/>
              </a:rPr>
              <a:t>) نظام مكافحة غسل الأموال الصادر بالمرسوم الملكي 39 بتاريخ 25/6/</a:t>
            </a:r>
            <a:r>
              <a:rPr lang="ar-SA" sz="3200" b="1" dirty="0" err="1" smtClean="0">
                <a:cs typeface="Sultan Medium" pitchFamily="2" charset="-78"/>
              </a:rPr>
              <a:t>1424ه</a:t>
            </a:r>
            <a:r>
              <a:rPr lang="ar-SA" sz="3200" b="1" dirty="0" smtClean="0">
                <a:cs typeface="Sultan Medium" pitchFamily="2" charset="-78"/>
              </a:rPr>
              <a:t> </a:t>
            </a:r>
            <a:r>
              <a:rPr lang="ar-SA" sz="3200" b="1" dirty="0" err="1" smtClean="0">
                <a:cs typeface="Sultan Medium" pitchFamily="2" charset="-78"/>
              </a:rPr>
              <a:t>.</a:t>
            </a:r>
            <a:endParaRPr lang="en-US" sz="3200" b="1" dirty="0" smtClean="0">
              <a:cs typeface="Sultan Medium" pitchFamily="2" charset="-78"/>
            </a:endParaRPr>
          </a:p>
          <a:p>
            <a:r>
              <a:rPr lang="ar-SA" sz="3200" b="1" dirty="0" smtClean="0">
                <a:cs typeface="Sultan Medium" pitchFamily="2" charset="-78"/>
              </a:rPr>
              <a:t>(</a:t>
            </a:r>
            <a:r>
              <a:rPr lang="ar-SA" sz="3200" b="1" baseline="30000" dirty="0" smtClean="0">
                <a:cs typeface="Sultan Medium" pitchFamily="2" charset="-78"/>
              </a:rPr>
              <a:t>9</a:t>
            </a:r>
            <a:r>
              <a:rPr lang="ar-SA" sz="3200" b="1" dirty="0" smtClean="0">
                <a:cs typeface="Sultan Medium" pitchFamily="2" charset="-78"/>
              </a:rPr>
              <a:t>) الموقع الالكتروني لوزارة التجارة </a:t>
            </a:r>
            <a:r>
              <a:rPr lang="ar-SA" sz="3200" b="1" dirty="0" err="1" smtClean="0">
                <a:cs typeface="Sultan Medium" pitchFamily="2" charset="-78"/>
              </a:rPr>
              <a:t>والصناعة </a:t>
            </a:r>
            <a:r>
              <a:rPr lang="ar-SA" sz="3200" b="1" dirty="0" smtClean="0">
                <a:cs typeface="Sultan Medium" pitchFamily="2" charset="-78"/>
              </a:rPr>
              <a:t>– التستر </a:t>
            </a:r>
            <a:r>
              <a:rPr lang="ar-SA" sz="3200" b="1" dirty="0" err="1" smtClean="0">
                <a:cs typeface="Sultan Medium" pitchFamily="2" charset="-78"/>
              </a:rPr>
              <a:t>التجاري .</a:t>
            </a:r>
            <a:endParaRPr lang="en-US" sz="3200" b="1" dirty="0" smtClean="0">
              <a:cs typeface="Sultan Medium" pitchFamily="2" charset="-78"/>
            </a:endParaRPr>
          </a:p>
          <a:p>
            <a:r>
              <a:rPr lang="ar-SA" sz="3200" b="1" dirty="0" smtClean="0">
                <a:cs typeface="Sultan Medium" pitchFamily="2" charset="-78"/>
              </a:rPr>
              <a:t>(</a:t>
            </a:r>
            <a:r>
              <a:rPr lang="ar-SA" sz="3200" b="1" baseline="30000" dirty="0" smtClean="0">
                <a:cs typeface="Sultan Medium" pitchFamily="2" charset="-78"/>
              </a:rPr>
              <a:t>1</a:t>
            </a:r>
            <a:r>
              <a:rPr lang="ar-SA" sz="3200" b="1" dirty="0" smtClean="0">
                <a:cs typeface="Sultan Medium" pitchFamily="2" charset="-78"/>
              </a:rPr>
              <a:t>0) الموقع الالكتروني لجريدة اليوم </a:t>
            </a:r>
            <a:r>
              <a:rPr lang="ar-SA" sz="3200" b="1" dirty="0" err="1" smtClean="0">
                <a:cs typeface="Sultan Medium" pitchFamily="2" charset="-78"/>
              </a:rPr>
              <a:t>العدد </a:t>
            </a:r>
            <a:r>
              <a:rPr lang="ar-SA" sz="3200" b="1" dirty="0" smtClean="0">
                <a:cs typeface="Sultan Medium" pitchFamily="2" charset="-78"/>
              </a:rPr>
              <a:t>(12567</a:t>
            </a:r>
            <a:r>
              <a:rPr lang="ar-SA" sz="3200" b="1" dirty="0" err="1" smtClean="0">
                <a:cs typeface="Sultan Medium" pitchFamily="2" charset="-78"/>
              </a:rPr>
              <a:t>) </a:t>
            </a:r>
            <a:r>
              <a:rPr lang="ar-SA" sz="3200" b="1" dirty="0" err="1" smtClean="0">
                <a:cs typeface="Sultan Medium" pitchFamily="2" charset="-78"/>
              </a:rPr>
              <a:t>.</a:t>
            </a:r>
            <a:endParaRPr lang="en-US" sz="32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974904" y="6340853"/>
            <a:ext cx="2133600" cy="365125"/>
          </a:xfrm>
          <a:ln>
            <a:noFill/>
          </a:ln>
        </p:spPr>
        <p:txBody>
          <a:bodyPr/>
          <a:lstStyle/>
          <a:p>
            <a:r>
              <a:rPr lang="ar-SA" sz="2800" b="1" dirty="0" smtClean="0">
                <a:solidFill>
                  <a:prstClr val="white"/>
                </a:solidFill>
              </a:rPr>
              <a:t>61</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671691"/>
            <a:ext cx="8280920" cy="6186309"/>
          </a:xfrm>
          <a:prstGeom prst="rect">
            <a:avLst/>
          </a:prstGeom>
          <a:noFill/>
        </p:spPr>
        <p:txBody>
          <a:bodyPr wrap="square" rtlCol="0">
            <a:spAutoFit/>
          </a:bodyPr>
          <a:lstStyle/>
          <a:p>
            <a:pPr fontAlgn="base"/>
            <a:r>
              <a:rPr lang="ar-SA" sz="4400" b="1" dirty="0" err="1" smtClean="0">
                <a:cs typeface="Sultan Medium" pitchFamily="2" charset="-78"/>
              </a:rPr>
              <a:t>المراجع :</a:t>
            </a:r>
            <a:endParaRPr lang="en-US" sz="4400" b="1" dirty="0" smtClean="0">
              <a:cs typeface="Sultan Medium" pitchFamily="2" charset="-78"/>
            </a:endParaRPr>
          </a:p>
          <a:p>
            <a:r>
              <a:rPr lang="ar-SA" sz="3200" b="1" dirty="0" smtClean="0">
                <a:cs typeface="Sultan Medium" pitchFamily="2" charset="-78"/>
              </a:rPr>
              <a:t>(</a:t>
            </a:r>
            <a:r>
              <a:rPr lang="ar-SA" sz="3200" b="1" dirty="0" smtClean="0">
                <a:cs typeface="Sultan Medium" pitchFamily="2" charset="-78"/>
              </a:rPr>
              <a:t>1) الموقع الالكتروني لجريدة الاقتصادية </a:t>
            </a:r>
            <a:r>
              <a:rPr lang="ar-SA" sz="3200" b="1" dirty="0" err="1" smtClean="0">
                <a:cs typeface="Sultan Medium" pitchFamily="2" charset="-78"/>
              </a:rPr>
              <a:t>العدد </a:t>
            </a:r>
            <a:r>
              <a:rPr lang="ar-SA" sz="3200" b="1" dirty="0" smtClean="0">
                <a:cs typeface="Sultan Medium" pitchFamily="2" charset="-78"/>
              </a:rPr>
              <a:t>(3876</a:t>
            </a:r>
            <a:r>
              <a:rPr lang="ar-SA" sz="3200" b="1" dirty="0" err="1" smtClean="0">
                <a:cs typeface="Sultan Medium" pitchFamily="2" charset="-78"/>
              </a:rPr>
              <a:t>) .</a:t>
            </a:r>
            <a:endParaRPr lang="en-US" sz="3200" b="1" dirty="0" smtClean="0">
              <a:cs typeface="Sultan Medium" pitchFamily="2" charset="-78"/>
            </a:endParaRPr>
          </a:p>
          <a:p>
            <a:r>
              <a:rPr lang="ar-SA" sz="3200" b="1" dirty="0" smtClean="0">
                <a:cs typeface="Sultan Medium" pitchFamily="2" charset="-78"/>
              </a:rPr>
              <a:t>(</a:t>
            </a:r>
            <a:r>
              <a:rPr lang="ar-SA" sz="3200" b="1" baseline="30000" dirty="0" smtClean="0">
                <a:cs typeface="Sultan Medium" pitchFamily="2" charset="-78"/>
              </a:rPr>
              <a:t>1</a:t>
            </a:r>
            <a:r>
              <a:rPr lang="ar-SA" sz="3200" b="1" dirty="0" smtClean="0">
                <a:cs typeface="Sultan Medium" pitchFamily="2" charset="-78"/>
              </a:rPr>
              <a:t>2) جريدة عكاظ </a:t>
            </a:r>
            <a:r>
              <a:rPr lang="ar-SA" sz="3200" b="1" dirty="0" err="1" smtClean="0">
                <a:cs typeface="Sultan Medium" pitchFamily="2" charset="-78"/>
              </a:rPr>
              <a:t>العدد </a:t>
            </a:r>
            <a:r>
              <a:rPr lang="ar-SA" sz="3200" b="1" dirty="0" smtClean="0">
                <a:cs typeface="Sultan Medium" pitchFamily="2" charset="-78"/>
              </a:rPr>
              <a:t>(17959) الأربعاء 15/</a:t>
            </a:r>
            <a:r>
              <a:rPr lang="ar-SA" sz="3200" b="1" dirty="0" err="1" smtClean="0">
                <a:cs typeface="Sultan Medium" pitchFamily="2" charset="-78"/>
              </a:rPr>
              <a:t>محرم1437هـ</a:t>
            </a:r>
            <a:r>
              <a:rPr lang="ar-SA" sz="3200" b="1" dirty="0" smtClean="0">
                <a:cs typeface="Sultan Medium" pitchFamily="2" charset="-78"/>
              </a:rPr>
              <a:t> </a:t>
            </a:r>
            <a:endParaRPr lang="en-US" sz="3200" b="1" dirty="0" smtClean="0">
              <a:cs typeface="Sultan Medium" pitchFamily="2" charset="-78"/>
            </a:endParaRPr>
          </a:p>
          <a:p>
            <a:r>
              <a:rPr lang="ar-SA" sz="3200" b="1" dirty="0" smtClean="0">
                <a:cs typeface="Sultan Medium" pitchFamily="2" charset="-78"/>
              </a:rPr>
              <a:t>(</a:t>
            </a:r>
            <a:r>
              <a:rPr lang="ar-SA" sz="3200" b="1" baseline="30000" dirty="0" smtClean="0">
                <a:cs typeface="Sultan Medium" pitchFamily="2" charset="-78"/>
              </a:rPr>
              <a:t>1</a:t>
            </a:r>
            <a:r>
              <a:rPr lang="ar-SA" sz="3200" b="1" dirty="0" smtClean="0">
                <a:cs typeface="Sultan Medium" pitchFamily="2" charset="-78"/>
              </a:rPr>
              <a:t>3) جريدة </a:t>
            </a:r>
            <a:r>
              <a:rPr lang="ar-SA" sz="3200" b="1" dirty="0" err="1" smtClean="0">
                <a:cs typeface="Sultan Medium" pitchFamily="2" charset="-78"/>
              </a:rPr>
              <a:t>الرياض </a:t>
            </a:r>
            <a:r>
              <a:rPr lang="ar-SA" sz="3200" b="1" dirty="0" smtClean="0">
                <a:cs typeface="Sultan Medium" pitchFamily="2" charset="-78"/>
              </a:rPr>
              <a:t>– عدد الأربعاء 3 ذو الحجة </a:t>
            </a:r>
            <a:r>
              <a:rPr lang="ar-SA" sz="3200" b="1" dirty="0" err="1" smtClean="0">
                <a:cs typeface="Sultan Medium" pitchFamily="2" charset="-78"/>
              </a:rPr>
              <a:t>1436هـ</a:t>
            </a:r>
            <a:r>
              <a:rPr lang="ar-SA" sz="3200" b="1" dirty="0" smtClean="0">
                <a:cs typeface="Sultan Medium" pitchFamily="2" charset="-78"/>
              </a:rPr>
              <a:t> - 16 سبتمبر </a:t>
            </a:r>
            <a:r>
              <a:rPr lang="ar-SA" sz="3200" b="1" dirty="0" err="1" smtClean="0">
                <a:cs typeface="Sultan Medium" pitchFamily="2" charset="-78"/>
              </a:rPr>
              <a:t>2015م</a:t>
            </a:r>
            <a:r>
              <a:rPr lang="ar-SA" sz="3200" b="1" dirty="0" smtClean="0">
                <a:cs typeface="Sultan Medium" pitchFamily="2" charset="-78"/>
              </a:rPr>
              <a:t> </a:t>
            </a:r>
            <a:r>
              <a:rPr lang="ar-SA" sz="3200" b="1" dirty="0" err="1" smtClean="0">
                <a:cs typeface="Sultan Medium" pitchFamily="2" charset="-78"/>
              </a:rPr>
              <a:t>.</a:t>
            </a:r>
            <a:endParaRPr lang="en-US" sz="3200" b="1" dirty="0" smtClean="0">
              <a:cs typeface="Sultan Medium" pitchFamily="2" charset="-78"/>
            </a:endParaRPr>
          </a:p>
          <a:p>
            <a:r>
              <a:rPr lang="ar-SA" sz="3200" b="1" dirty="0" smtClean="0">
                <a:cs typeface="Sultan Medium" pitchFamily="2" charset="-78"/>
              </a:rPr>
              <a:t>(</a:t>
            </a:r>
            <a:r>
              <a:rPr lang="ar-SA" sz="3200" b="1" baseline="30000" dirty="0" smtClean="0">
                <a:cs typeface="Sultan Medium" pitchFamily="2" charset="-78"/>
              </a:rPr>
              <a:t>1</a:t>
            </a:r>
            <a:r>
              <a:rPr lang="ar-SA" sz="3200" b="1" dirty="0" smtClean="0">
                <a:cs typeface="Sultan Medium" pitchFamily="2" charset="-78"/>
              </a:rPr>
              <a:t>4) نظام المحاماة السعودي الصادر بالمرسوم الملكي </a:t>
            </a:r>
            <a:r>
              <a:rPr lang="ar-SA" sz="3200" b="1" dirty="0" err="1" smtClean="0">
                <a:cs typeface="Sultan Medium" pitchFamily="2" charset="-78"/>
              </a:rPr>
              <a:t>رقم </a:t>
            </a:r>
            <a:r>
              <a:rPr lang="ar-SA" sz="3200" b="1" dirty="0" smtClean="0">
                <a:cs typeface="Sultan Medium" pitchFamily="2" charset="-78"/>
              </a:rPr>
              <a:t>(م/38) وتاريخ 28/7/</a:t>
            </a:r>
            <a:r>
              <a:rPr lang="ar-SA" sz="3200" b="1" dirty="0" err="1" smtClean="0">
                <a:cs typeface="Sultan Medium" pitchFamily="2" charset="-78"/>
              </a:rPr>
              <a:t>1422هـ</a:t>
            </a:r>
            <a:r>
              <a:rPr lang="ar-SA" sz="3200" b="1" dirty="0" smtClean="0">
                <a:cs typeface="Sultan Medium" pitchFamily="2" charset="-78"/>
              </a:rPr>
              <a:t> </a:t>
            </a:r>
            <a:r>
              <a:rPr lang="ar-SA" sz="3200" b="1" dirty="0" err="1" smtClean="0">
                <a:cs typeface="Sultan Medium" pitchFamily="2" charset="-78"/>
              </a:rPr>
              <a:t>.</a:t>
            </a:r>
            <a:endParaRPr lang="en-US" sz="3200" b="1" dirty="0" smtClean="0">
              <a:cs typeface="Sultan Medium" pitchFamily="2" charset="-78"/>
            </a:endParaRPr>
          </a:p>
          <a:p>
            <a:r>
              <a:rPr lang="ar-SA" sz="3200" b="1" dirty="0" smtClean="0">
                <a:cs typeface="Sultan Medium" pitchFamily="2" charset="-78"/>
              </a:rPr>
              <a:t>تعريف مهنة المحاماة المادة </a:t>
            </a:r>
            <a:r>
              <a:rPr lang="ar-SA" sz="3200" b="1" dirty="0" err="1" smtClean="0">
                <a:cs typeface="Sultan Medium" pitchFamily="2" charset="-78"/>
              </a:rPr>
              <a:t>الأولى </a:t>
            </a:r>
            <a:r>
              <a:rPr lang="ar-SA" sz="3200" b="1" dirty="0" smtClean="0">
                <a:cs typeface="Sultan Medium" pitchFamily="2" charset="-78"/>
              </a:rPr>
              <a:t>: يقصد بمهنة المحاماة في هذا النظام الترافع عن الغير أمام المحاكم وديوان المظالم، واللجان المشكلة بموجب الأنظمة والأوامر والقرارات لنظر القضايا الداخلة في اختصاصها, ومزاولة الاستشارات الشرعية </a:t>
            </a:r>
            <a:r>
              <a:rPr lang="ar-SA" sz="3200" b="1" dirty="0" err="1" smtClean="0">
                <a:cs typeface="Sultan Medium" pitchFamily="2" charset="-78"/>
              </a:rPr>
              <a:t>والنظامية.</a:t>
            </a:r>
            <a:r>
              <a:rPr lang="ar-SA" sz="3200" b="1" dirty="0" smtClean="0">
                <a:cs typeface="Sultan Medium" pitchFamily="2" charset="-78"/>
              </a:rPr>
              <a:t> ويسمى من يزاول هذه المهنة </a:t>
            </a:r>
            <a:r>
              <a:rPr lang="ar-SA" sz="3200" b="1" dirty="0" err="1" smtClean="0">
                <a:cs typeface="Sultan Medium" pitchFamily="2" charset="-78"/>
              </a:rPr>
              <a:t>محامياً .</a:t>
            </a:r>
            <a:endParaRPr lang="en-US" sz="32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892023" y="6340853"/>
            <a:ext cx="2133600" cy="365125"/>
          </a:xfrm>
          <a:ln>
            <a:noFill/>
          </a:ln>
        </p:spPr>
        <p:txBody>
          <a:bodyPr/>
          <a:lstStyle/>
          <a:p>
            <a:r>
              <a:rPr lang="ar-SA" sz="2800" b="1" dirty="0" smtClean="0">
                <a:solidFill>
                  <a:prstClr val="white"/>
                </a:solidFill>
              </a:rPr>
              <a:t>6</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1052736"/>
            <a:ext cx="8208912" cy="3908762"/>
          </a:xfrm>
          <a:prstGeom prst="rect">
            <a:avLst/>
          </a:prstGeom>
          <a:noFill/>
        </p:spPr>
        <p:txBody>
          <a:bodyPr wrap="square" rtlCol="0">
            <a:spAutoFit/>
          </a:bodyPr>
          <a:lstStyle/>
          <a:p>
            <a:pPr fontAlgn="base"/>
            <a:r>
              <a:rPr lang="ar-SA" sz="4800" b="1" u="sng" dirty="0" smtClean="0">
                <a:cs typeface="Sultan Medium" pitchFamily="2" charset="-78"/>
              </a:rPr>
              <a:t>أولاً: التستر التجاري: </a:t>
            </a:r>
            <a:r>
              <a:rPr lang="ar-SA" sz="4800" b="1" u="sng" dirty="0" err="1" smtClean="0">
                <a:cs typeface="Sultan Medium" pitchFamily="2" charset="-78"/>
              </a:rPr>
              <a:t>ماهيته </a:t>
            </a:r>
            <a:r>
              <a:rPr lang="ar-SA" sz="4800" b="1" u="sng" dirty="0" smtClean="0">
                <a:cs typeface="Sultan Medium" pitchFamily="2" charset="-78"/>
              </a:rPr>
              <a:t>-أركانه</a:t>
            </a:r>
            <a:r>
              <a:rPr lang="ar-SA" sz="3600" b="1" u="sng" dirty="0" smtClean="0"/>
              <a:t>.</a:t>
            </a:r>
            <a:endParaRPr lang="en-US" sz="3600" dirty="0" smtClean="0"/>
          </a:p>
          <a:p>
            <a:pPr fontAlgn="base"/>
            <a:endParaRPr lang="ar-SA" sz="4000" b="1" u="sng" dirty="0" smtClean="0">
              <a:cs typeface="Sultan Medium" pitchFamily="2" charset="-78"/>
            </a:endParaRPr>
          </a:p>
          <a:p>
            <a:pPr fontAlgn="base"/>
            <a:r>
              <a:rPr lang="ar-SA" sz="4000" b="1" u="sng" dirty="0" smtClean="0">
                <a:cs typeface="Sultan Medium" pitchFamily="2" charset="-78"/>
              </a:rPr>
              <a:t>التستر في </a:t>
            </a:r>
            <a:r>
              <a:rPr lang="ar-SA" sz="4000" b="1" u="sng" dirty="0" err="1" smtClean="0">
                <a:cs typeface="Sultan Medium" pitchFamily="2" charset="-78"/>
              </a:rPr>
              <a:t>الاصطلاح :</a:t>
            </a:r>
            <a:endParaRPr lang="en-US" sz="4000" b="1" dirty="0" smtClean="0">
              <a:cs typeface="Sultan Medium" pitchFamily="2" charset="-78"/>
            </a:endParaRPr>
          </a:p>
          <a:p>
            <a:pPr fontAlgn="base"/>
            <a:endParaRPr lang="ar-SA" sz="4000" b="1" dirty="0" smtClean="0">
              <a:cs typeface="Sultan Medium" pitchFamily="2" charset="-78"/>
            </a:endParaRPr>
          </a:p>
          <a:p>
            <a:pPr algn="ctr" fontAlgn="base"/>
            <a:r>
              <a:rPr lang="ar-SA" sz="4000" b="1" dirty="0" smtClean="0">
                <a:cs typeface="Sultan Medium" pitchFamily="2" charset="-78"/>
              </a:rPr>
              <a:t>التستر على </a:t>
            </a:r>
            <a:r>
              <a:rPr lang="ar-SA" sz="4000" b="1" dirty="0" err="1" smtClean="0">
                <a:cs typeface="Sultan Medium" pitchFamily="2" charset="-78"/>
              </a:rPr>
              <a:t>الجاني </a:t>
            </a:r>
            <a:r>
              <a:rPr lang="ar-SA" sz="4000" b="1" dirty="0" smtClean="0">
                <a:cs typeface="Sultan Medium" pitchFamily="2" charset="-78"/>
              </a:rPr>
              <a:t>: منع الجاني من أن يؤخذ منه الحق الذي وجب </a:t>
            </a:r>
            <a:r>
              <a:rPr lang="ar-SA" sz="4000" b="1" dirty="0" err="1" smtClean="0">
                <a:cs typeface="Sultan Medium" pitchFamily="2" charset="-78"/>
              </a:rPr>
              <a:t>عليه .</a:t>
            </a:r>
            <a:endParaRPr lang="en-US" sz="40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892023" y="6340853"/>
            <a:ext cx="2133600" cy="365125"/>
          </a:xfrm>
          <a:ln>
            <a:noFill/>
          </a:ln>
        </p:spPr>
        <p:txBody>
          <a:bodyPr/>
          <a:lstStyle/>
          <a:p>
            <a:r>
              <a:rPr lang="ar-SA" sz="2800" b="1" dirty="0" smtClean="0">
                <a:solidFill>
                  <a:prstClr val="white"/>
                </a:solidFill>
              </a:rPr>
              <a:t>7</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764704"/>
            <a:ext cx="8280920" cy="6063198"/>
          </a:xfrm>
          <a:prstGeom prst="rect">
            <a:avLst/>
          </a:prstGeom>
          <a:noFill/>
        </p:spPr>
        <p:txBody>
          <a:bodyPr wrap="square" rtlCol="0">
            <a:spAutoFit/>
          </a:bodyPr>
          <a:lstStyle/>
          <a:p>
            <a:pPr fontAlgn="base"/>
            <a:r>
              <a:rPr lang="ar-SA" sz="4800" b="1" u="sng" dirty="0" smtClean="0">
                <a:cs typeface="Sultan Medium" pitchFamily="2" charset="-78"/>
              </a:rPr>
              <a:t>أولاً: التستر التجاري: </a:t>
            </a:r>
            <a:r>
              <a:rPr lang="ar-SA" sz="4800" b="1" u="sng" dirty="0" err="1" smtClean="0">
                <a:cs typeface="Sultan Medium" pitchFamily="2" charset="-78"/>
              </a:rPr>
              <a:t>ماهيته </a:t>
            </a:r>
            <a:r>
              <a:rPr lang="ar-SA" sz="4800" b="1" u="sng" dirty="0" smtClean="0">
                <a:cs typeface="Sultan Medium" pitchFamily="2" charset="-78"/>
              </a:rPr>
              <a:t>-أركانه</a:t>
            </a:r>
            <a:r>
              <a:rPr lang="ar-SA" sz="3600" b="1" u="sng" dirty="0" smtClean="0"/>
              <a:t>.</a:t>
            </a:r>
            <a:endParaRPr lang="en-US" sz="3600" dirty="0" smtClean="0"/>
          </a:p>
          <a:p>
            <a:pPr fontAlgn="base"/>
            <a:r>
              <a:rPr lang="ar-SA" sz="4000" b="1" u="sng" dirty="0" smtClean="0">
                <a:cs typeface="Sultan Medium" pitchFamily="2" charset="-78"/>
              </a:rPr>
              <a:t>التستر في </a:t>
            </a:r>
            <a:r>
              <a:rPr lang="ar-SA" sz="4000" b="1" u="sng" dirty="0" err="1" smtClean="0">
                <a:cs typeface="Sultan Medium" pitchFamily="2" charset="-78"/>
              </a:rPr>
              <a:t>النظام</a:t>
            </a:r>
            <a:r>
              <a:rPr lang="ar-SA" sz="4000" b="1" dirty="0" err="1" smtClean="0">
                <a:cs typeface="Sultan Medium" pitchFamily="2" charset="-78"/>
              </a:rPr>
              <a:t>:</a:t>
            </a:r>
            <a:r>
              <a:rPr lang="ar-SA" sz="4000" b="1" dirty="0" smtClean="0">
                <a:cs typeface="Sultan Medium" pitchFamily="2" charset="-78"/>
              </a:rPr>
              <a:t> </a:t>
            </a:r>
            <a:endParaRPr lang="en-US" sz="4000" dirty="0" smtClean="0">
              <a:cs typeface="Sultan Medium" pitchFamily="2" charset="-78"/>
            </a:endParaRPr>
          </a:p>
          <a:p>
            <a:pPr algn="just" fontAlgn="base"/>
            <a:r>
              <a:rPr lang="ar-SA" sz="3000" b="1" dirty="0" smtClean="0">
                <a:cs typeface="Sultan Medium" pitchFamily="2" charset="-78"/>
              </a:rPr>
              <a:t>يعرف التستر التجاري وفقاً لأحكام المادة الأولى من نظام مكافحة التستر </a:t>
            </a:r>
            <a:r>
              <a:rPr lang="ar-SA" sz="3000" b="1" dirty="0" err="1" smtClean="0">
                <a:cs typeface="Sultan Medium" pitchFamily="2" charset="-78"/>
              </a:rPr>
              <a:t>بأنه </a:t>
            </a:r>
            <a:r>
              <a:rPr lang="ar-SA" sz="3000" b="1" dirty="0" smtClean="0">
                <a:cs typeface="Sultan Medium" pitchFamily="2" charset="-78"/>
              </a:rPr>
              <a:t>: </a:t>
            </a:r>
            <a:r>
              <a:rPr lang="ar-SA" sz="3000" dirty="0" smtClean="0">
                <a:cs typeface="Sultan Medium" pitchFamily="2" charset="-78"/>
              </a:rPr>
              <a:t>تمكين الوافد من استثمار أو ممارسة نشاط تجاري لحسابه الشخصي أو بالاشتراك مع غيره محظور عليه ممارسته أو لا يسمح له نظام استثمار رأس المال الأجنبي أو غيره من الأنظمة والتعليمات </a:t>
            </a:r>
            <a:r>
              <a:rPr lang="ar-SA" sz="3000" dirty="0" err="1" smtClean="0">
                <a:cs typeface="Sultan Medium" pitchFamily="2" charset="-78"/>
              </a:rPr>
              <a:t>ممارسته </a:t>
            </a:r>
            <a:r>
              <a:rPr lang="ar-SA" sz="3000" dirty="0" smtClean="0">
                <a:cs typeface="Sultan Medium" pitchFamily="2" charset="-78"/>
              </a:rPr>
              <a:t>، ويعتبر المواطن متستراً في حالة تمكين الوافد من استخدام اسمه أو ترخيصه أو السجل التجاري لممارسة النشاط </a:t>
            </a:r>
            <a:r>
              <a:rPr lang="ar-SA" sz="3000" dirty="0" err="1" smtClean="0">
                <a:cs typeface="Sultan Medium" pitchFamily="2" charset="-78"/>
              </a:rPr>
              <a:t>التجاري </a:t>
            </a:r>
            <a:r>
              <a:rPr lang="ar-SA" sz="3000" dirty="0" smtClean="0">
                <a:cs typeface="Sultan Medium" pitchFamily="2" charset="-78"/>
              </a:rPr>
              <a:t>، كما يعتبر متستراً كل أجنبي حاصل على ترخيص استثمار أجنبي وقام بتمكين وافد آخر من العمل لحسابه خلافاً لنظام استثمار رأس المال الأجنبي.</a:t>
            </a:r>
            <a:endParaRPr lang="en-US" sz="3000"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4294967295"/>
          </p:nvPr>
        </p:nvSpPr>
        <p:spPr>
          <a:xfrm>
            <a:off x="6892023" y="6340853"/>
            <a:ext cx="2133600" cy="365125"/>
          </a:xfrm>
          <a:ln>
            <a:noFill/>
          </a:ln>
        </p:spPr>
        <p:txBody>
          <a:bodyPr/>
          <a:lstStyle/>
          <a:p>
            <a:r>
              <a:rPr lang="ar-SA" sz="2800" b="1" dirty="0" smtClean="0">
                <a:solidFill>
                  <a:prstClr val="white"/>
                </a:solidFill>
              </a:rPr>
              <a:t>8</a:t>
            </a:r>
            <a:endParaRPr lang="en-US" sz="2800" b="1" dirty="0">
              <a:solidFill>
                <a:prstClr val="white"/>
              </a:solidFill>
            </a:endParaRPr>
          </a:p>
        </p:txBody>
      </p:sp>
      <p:sp>
        <p:nvSpPr>
          <p:cNvPr id="43" name="شكل بيضاوي 42"/>
          <p:cNvSpPr/>
          <p:nvPr/>
        </p:nvSpPr>
        <p:spPr>
          <a:xfrm>
            <a:off x="8579320" y="6237313"/>
            <a:ext cx="504056" cy="5040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cxnSp>
        <p:nvCxnSpPr>
          <p:cNvPr id="44" name="رابط مستقيم 43"/>
          <p:cNvCxnSpPr/>
          <p:nvPr/>
        </p:nvCxnSpPr>
        <p:spPr>
          <a:xfrm flipH="1">
            <a:off x="36514" y="548680"/>
            <a:ext cx="8579327" cy="0"/>
          </a:xfrm>
          <a:prstGeom prst="line">
            <a:avLst/>
          </a:prstGeom>
          <a:ln>
            <a:solidFill>
              <a:srgbClr val="62120A"/>
            </a:solidFill>
          </a:ln>
        </p:spPr>
        <p:style>
          <a:lnRef idx="3">
            <a:schemeClr val="accent2"/>
          </a:lnRef>
          <a:fillRef idx="0">
            <a:schemeClr val="accent2"/>
          </a:fillRef>
          <a:effectRef idx="2">
            <a:schemeClr val="accent2"/>
          </a:effectRef>
          <a:fontRef idx="minor">
            <a:schemeClr val="tx1"/>
          </a:fontRef>
        </p:style>
      </p:cxnSp>
      <p:sp>
        <p:nvSpPr>
          <p:cNvPr id="45" name="مربع نص 44"/>
          <p:cNvSpPr txBox="1"/>
          <p:nvPr/>
        </p:nvSpPr>
        <p:spPr>
          <a:xfrm>
            <a:off x="5220251" y="132618"/>
            <a:ext cx="2201244" cy="338554"/>
          </a:xfrm>
          <a:prstGeom prst="rect">
            <a:avLst/>
          </a:prstGeom>
          <a:noFill/>
        </p:spPr>
        <p:txBody>
          <a:bodyPr wrap="none" rtlCol="0">
            <a:spAutoFit/>
          </a:bodyPr>
          <a:lstStyle/>
          <a:p>
            <a:pPr algn="just"/>
            <a:r>
              <a:rPr lang="ar-SA" sz="1600" dirty="0">
                <a:solidFill>
                  <a:srgbClr val="C4BD64"/>
                </a:solidFill>
                <a:cs typeface="PT Bold Heading" pitchFamily="2" charset="-78"/>
              </a:rPr>
              <a:t>ورقة عمل : </a:t>
            </a:r>
            <a:r>
              <a:rPr lang="ar-SA" sz="1600" dirty="0" smtClean="0">
                <a:solidFill>
                  <a:srgbClr val="C4BD64"/>
                </a:solidFill>
                <a:cs typeface="PT Bold Heading" pitchFamily="2" charset="-78"/>
              </a:rPr>
              <a:t>التستر التجاري</a:t>
            </a:r>
            <a:endParaRPr lang="en-US" sz="1600" dirty="0">
              <a:solidFill>
                <a:srgbClr val="C4BD64"/>
              </a:solidFill>
              <a:cs typeface="PT Bold Heading" pitchFamily="2" charset="-78"/>
            </a:endParaRPr>
          </a:p>
        </p:txBody>
      </p:sp>
      <p:sp>
        <p:nvSpPr>
          <p:cNvPr id="46" name="مربع نص 45"/>
          <p:cNvSpPr txBox="1"/>
          <p:nvPr/>
        </p:nvSpPr>
        <p:spPr>
          <a:xfrm>
            <a:off x="742844" y="138118"/>
            <a:ext cx="1818126" cy="338554"/>
          </a:xfrm>
          <a:prstGeom prst="rect">
            <a:avLst/>
          </a:prstGeom>
          <a:noFill/>
        </p:spPr>
        <p:txBody>
          <a:bodyPr wrap="none" rtlCol="0">
            <a:spAutoFit/>
          </a:bodyPr>
          <a:lstStyle/>
          <a:p>
            <a:pPr algn="just"/>
            <a:r>
              <a:rPr lang="ar-SA" sz="1600" dirty="0">
                <a:solidFill>
                  <a:srgbClr val="C4BD64"/>
                </a:solidFill>
                <a:cs typeface="PT Bold Heading" pitchFamily="2" charset="-78"/>
              </a:rPr>
              <a:t>الأستاذ  : </a:t>
            </a:r>
            <a:r>
              <a:rPr lang="ar-SA" sz="1600" dirty="0" smtClean="0">
                <a:solidFill>
                  <a:srgbClr val="C4BD64"/>
                </a:solidFill>
                <a:cs typeface="PT Bold Heading" pitchFamily="2" charset="-78"/>
              </a:rPr>
              <a:t>أحمد المالكي</a:t>
            </a:r>
            <a:endParaRPr lang="en-US" sz="1600" dirty="0">
              <a:solidFill>
                <a:srgbClr val="C4BD64"/>
              </a:solidFill>
              <a:cs typeface="PT Bold Heading" pitchFamily="2" charset="-78"/>
            </a:endParaRPr>
          </a:p>
        </p:txBody>
      </p:sp>
      <p:sp>
        <p:nvSpPr>
          <p:cNvPr id="7" name="مربع نص 6"/>
          <p:cNvSpPr txBox="1"/>
          <p:nvPr/>
        </p:nvSpPr>
        <p:spPr>
          <a:xfrm>
            <a:off x="179512" y="764704"/>
            <a:ext cx="8280920" cy="5755422"/>
          </a:xfrm>
          <a:prstGeom prst="rect">
            <a:avLst/>
          </a:prstGeom>
          <a:noFill/>
        </p:spPr>
        <p:txBody>
          <a:bodyPr wrap="square" rtlCol="0">
            <a:spAutoFit/>
          </a:bodyPr>
          <a:lstStyle/>
          <a:p>
            <a:pPr fontAlgn="base"/>
            <a:r>
              <a:rPr lang="ar-SA" sz="4800" b="1" u="sng" dirty="0" smtClean="0">
                <a:cs typeface="Sultan Medium" pitchFamily="2" charset="-78"/>
              </a:rPr>
              <a:t>أولاً: التستر التجاري: </a:t>
            </a:r>
            <a:r>
              <a:rPr lang="ar-SA" sz="4800" b="1" u="sng" dirty="0" err="1" smtClean="0">
                <a:cs typeface="Sultan Medium" pitchFamily="2" charset="-78"/>
              </a:rPr>
              <a:t>ماهيته </a:t>
            </a:r>
            <a:r>
              <a:rPr lang="ar-SA" sz="4800" b="1" u="sng" dirty="0" smtClean="0">
                <a:cs typeface="Sultan Medium" pitchFamily="2" charset="-78"/>
              </a:rPr>
              <a:t>-أركانه</a:t>
            </a:r>
            <a:r>
              <a:rPr lang="ar-SA" sz="3600" b="1" u="sng" dirty="0" smtClean="0"/>
              <a:t>.</a:t>
            </a:r>
            <a:endParaRPr lang="en-US" sz="3600" dirty="0" smtClean="0"/>
          </a:p>
          <a:p>
            <a:pPr algn="just" fontAlgn="base"/>
            <a:r>
              <a:rPr lang="ar-SA" sz="3200" b="1" dirty="0" smtClean="0">
                <a:cs typeface="Sultan Medium" pitchFamily="2" charset="-78"/>
              </a:rPr>
              <a:t>وقد أوردت المادة الأولى من اللائحة التنفيذية لنظام مكافحة التستر التجاري أنشطة تعد محظورة </a:t>
            </a:r>
            <a:r>
              <a:rPr lang="ar-SA" sz="3200" b="1" dirty="0" err="1" smtClean="0">
                <a:cs typeface="Sultan Medium" pitchFamily="2" charset="-78"/>
              </a:rPr>
              <a:t>ومنها :</a:t>
            </a:r>
            <a:endParaRPr lang="ar-SA" sz="3200" b="1" dirty="0" smtClean="0">
              <a:cs typeface="Sultan Medium" pitchFamily="2" charset="-78"/>
            </a:endParaRPr>
          </a:p>
          <a:p>
            <a:pPr algn="just" fontAlgn="base"/>
            <a:r>
              <a:rPr lang="ar-SA" sz="3200" b="1" dirty="0" smtClean="0">
                <a:cs typeface="Sultan Medium" pitchFamily="2" charset="-78"/>
              </a:rPr>
              <a:t> </a:t>
            </a:r>
            <a:endParaRPr lang="en-US" sz="3200" dirty="0" smtClean="0">
              <a:cs typeface="Sultan Medium" pitchFamily="2" charset="-78"/>
            </a:endParaRPr>
          </a:p>
          <a:p>
            <a:pPr lvl="0" algn="just" fontAlgn="base"/>
            <a:r>
              <a:rPr lang="ar-SA" sz="3200" b="1" dirty="0" smtClean="0">
                <a:cs typeface="Sultan Medium" pitchFamily="2" charset="-78"/>
              </a:rPr>
              <a:t>(1) كل من مكن غير السعودي من الاستثمار، أو ممارسة أي نشاط محظور عليه ممارسته كالنشاط التجاري أو المهني، أو الصناعي، أو الاقتصادي، أو الزراعي، أو أعمال السمسرة والوساطة، أو الأعمال المصرفية أو البنكية، أو التعليمية، أو النقل، أو غيرها من الأنشطة سواء عن طريق استعمال اسمه، أو ترخيصه، أو سجله التجاري، أو بأي طريقة أخرى.</a:t>
            </a:r>
            <a:endParaRPr lang="en-US" sz="3200" b="1" dirty="0">
              <a:cs typeface="Sultan Medium" pitchFamily="2" charset="-78"/>
            </a:endParaRPr>
          </a:p>
        </p:txBody>
      </p:sp>
    </p:spTree>
    <p:extLst>
      <p:ext uri="{BB962C8B-B14F-4D97-AF65-F5344CB8AC3E}">
        <p14:creationId xmlns:p14="http://schemas.microsoft.com/office/powerpoint/2010/main" xmlns="" val="410195823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TotalTime>
  <Words>5610</Words>
  <Application>Microsoft Office PowerPoint</Application>
  <PresentationFormat>عرض على الشاشة (3:4)‏</PresentationFormat>
  <Paragraphs>449</Paragraphs>
  <Slides>66</Slides>
  <Notes>0</Notes>
  <HiddenSlides>0</HiddenSlides>
  <MMClips>0</MMClips>
  <ScaleCrop>false</ScaleCrop>
  <HeadingPairs>
    <vt:vector size="4" baseType="variant">
      <vt:variant>
        <vt:lpstr>سمة</vt:lpstr>
      </vt:variant>
      <vt:variant>
        <vt:i4>1</vt:i4>
      </vt:variant>
      <vt:variant>
        <vt:lpstr>عناوين الشرائح</vt:lpstr>
      </vt:variant>
      <vt:variant>
        <vt:i4>66</vt:i4>
      </vt:variant>
    </vt:vector>
  </HeadingPairs>
  <TitlesOfParts>
    <vt:vector size="67" baseType="lpstr">
      <vt:lpstr>1_نسق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lpstr>الشريحة 28</vt:lpstr>
      <vt:lpstr>الشريحة 29</vt:lpstr>
      <vt:lpstr>الشريحة 30</vt:lpstr>
      <vt:lpstr>الشريحة 31</vt:lpstr>
      <vt:lpstr>الشريحة 32</vt:lpstr>
      <vt:lpstr>الشريحة 33</vt:lpstr>
      <vt:lpstr>الشريحة 34</vt:lpstr>
      <vt:lpstr>الشريحة 35</vt:lpstr>
      <vt:lpstr>الشريحة 36</vt:lpstr>
      <vt:lpstr>الشريحة 37</vt:lpstr>
      <vt:lpstr>الشريحة 38</vt:lpstr>
      <vt:lpstr>الشريحة 39</vt:lpstr>
      <vt:lpstr>الشريحة 40</vt:lpstr>
      <vt:lpstr>الشريحة 41</vt:lpstr>
      <vt:lpstr>الشريحة 42</vt:lpstr>
      <vt:lpstr>الشريحة 43</vt:lpstr>
      <vt:lpstr>الشريحة 44</vt:lpstr>
      <vt:lpstr>الشريحة 45</vt:lpstr>
      <vt:lpstr>الشريحة 46</vt:lpstr>
      <vt:lpstr>الشريحة 47</vt:lpstr>
      <vt:lpstr>الشريحة 48</vt:lpstr>
      <vt:lpstr>الشريحة 49</vt:lpstr>
      <vt:lpstr>الشريحة 50</vt:lpstr>
      <vt:lpstr>الشريحة 51</vt:lpstr>
      <vt:lpstr>الشريحة 52</vt:lpstr>
      <vt:lpstr>الشريحة 53</vt:lpstr>
      <vt:lpstr>الشريحة 54</vt:lpstr>
      <vt:lpstr>الشريحة 55</vt:lpstr>
      <vt:lpstr>الشريحة 56</vt:lpstr>
      <vt:lpstr>الشريحة 57</vt:lpstr>
      <vt:lpstr>الشريحة 58</vt:lpstr>
      <vt:lpstr>الشريحة 59</vt:lpstr>
      <vt:lpstr>الشريحة 60</vt:lpstr>
      <vt:lpstr>الشريحة 61</vt:lpstr>
      <vt:lpstr>الشريحة 62</vt:lpstr>
      <vt:lpstr>الشريحة 63</vt:lpstr>
      <vt:lpstr>الشريحة 64</vt:lpstr>
      <vt:lpstr>الشريحة 65</vt:lpstr>
      <vt:lpstr>الشريحة 66</vt:lpstr>
    </vt:vector>
  </TitlesOfParts>
  <Company>Ahmed-Under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DELL</dc:creator>
  <cp:lastModifiedBy>عادل يونس</cp:lastModifiedBy>
  <cp:revision>52</cp:revision>
  <dcterms:created xsi:type="dcterms:W3CDTF">2015-10-28T18:18:52Z</dcterms:created>
  <dcterms:modified xsi:type="dcterms:W3CDTF">2015-10-31T13:26:33Z</dcterms:modified>
</cp:coreProperties>
</file>